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VN 057 Intro to Gerontology</a:t>
            </a:r>
            <a:endParaRPr/>
          </a:p>
        </p:txBody>
      </p:sp>
      <p:sp>
        <p:nvSpPr>
          <p:cNvPr id="7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Baby Boomers</a:t>
            </a:r>
            <a:endParaRPr sz="3200" dirty="0"/>
          </a:p>
        </p:txBody>
      </p:sp>
      <p:sp>
        <p:nvSpPr>
          <p:cNvPr id="25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The largest single cohort in history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1946-1964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Started retiring in 2011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One third of US population today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By 2029, all will be retired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Causes the older population to be twice the size as it is today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Baby Boomers</a:t>
            </a:r>
            <a:endParaRPr/>
          </a:p>
        </p:txBody>
      </p:sp>
      <p:sp>
        <p:nvSpPr>
          <p:cNvPr id="27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 dirty="0"/>
              <a:t>The good, the bad and the ugly...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Influence on all areas of society through their life span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How?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800" dirty="0"/>
              <a:t>Boomers</a:t>
            </a:r>
            <a:endParaRPr sz="2800" dirty="0"/>
          </a:p>
        </p:txBody>
      </p:sp>
      <p:sp>
        <p:nvSpPr>
          <p:cNvPr id="29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600" dirty="0"/>
              <a:t>Informed consumers</a:t>
            </a:r>
            <a:endParaRPr sz="3600" dirty="0"/>
          </a:p>
          <a:p>
            <a:pPr>
              <a:buSzPct val="45000"/>
              <a:buFont typeface="StarSymbol"/>
              <a:buChar char=""/>
            </a:pPr>
            <a:r>
              <a:rPr lang="en-US" sz="3600" dirty="0"/>
              <a:t>More technologically advanced </a:t>
            </a:r>
            <a:endParaRPr sz="3600" dirty="0"/>
          </a:p>
          <a:p>
            <a:pPr lvl="1">
              <a:buSzPct val="45000"/>
              <a:buFont typeface="StarSymbol"/>
              <a:buChar char=""/>
            </a:pPr>
            <a:r>
              <a:rPr lang="en-US" sz="3600" dirty="0"/>
              <a:t>Retirees in 2008</a:t>
            </a:r>
            <a:endParaRPr sz="3600" dirty="0"/>
          </a:p>
          <a:p>
            <a:pPr lvl="2">
              <a:buSzPct val="75000"/>
              <a:buFont typeface="StarSymbol"/>
              <a:buChar char=""/>
            </a:pPr>
            <a:r>
              <a:rPr lang="en-US" sz="3600" dirty="0"/>
              <a:t>43% use internet</a:t>
            </a:r>
            <a:endParaRPr sz="3600" dirty="0"/>
          </a:p>
          <a:p>
            <a:pPr lvl="1">
              <a:buSzPct val="45000"/>
              <a:buFont typeface="StarSymbol"/>
              <a:buChar char=""/>
            </a:pPr>
            <a:r>
              <a:rPr lang="en-US" sz="3600" dirty="0"/>
              <a:t>Retirees in 2009</a:t>
            </a:r>
            <a:endParaRPr sz="3600" dirty="0"/>
          </a:p>
          <a:p>
            <a:pPr lvl="2">
              <a:buSzPct val="75000"/>
              <a:buFont typeface="StarSymbol"/>
              <a:buChar char=""/>
            </a:pPr>
            <a:r>
              <a:rPr lang="en-US" sz="3600" dirty="0"/>
              <a:t>77% use internet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US Geography</a:t>
            </a:r>
            <a:endParaRPr sz="3200" dirty="0"/>
          </a:p>
        </p:txBody>
      </p:sp>
      <p:sp>
        <p:nvSpPr>
          <p:cNvPr id="31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Most elderly live in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CA, TX, IL, MI, OH, PA, NY, NJ, FL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Least in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Mid-west, north and mountain states</a:t>
            </a:r>
            <a:endParaRPr sz="3200" dirty="0"/>
          </a:p>
          <a:p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Education</a:t>
            </a:r>
            <a:endParaRPr sz="3200" dirty="0"/>
          </a:p>
        </p:txBody>
      </p:sp>
      <p:sp>
        <p:nvSpPr>
          <p:cNvPr id="33" name="TextShape 2"/>
          <p:cNvSpPr txBox="1"/>
          <p:nvPr/>
        </p:nvSpPr>
        <p:spPr>
          <a:xfrm>
            <a:off x="457560" y="1604520"/>
            <a:ext cx="8229240" cy="5024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Average educational level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Changed dramatically over last 30 years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1970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28% of people &gt;65 graduated from high school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2008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78% had HS diploma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21% had Bachelor degree or higher</a:t>
            </a:r>
            <a:endParaRPr sz="2800" dirty="0"/>
          </a:p>
          <a:p>
            <a:pPr lvl="2">
              <a:buSzPct val="75000"/>
              <a:buFont typeface="StarSymbol"/>
              <a:buChar char=""/>
            </a:pPr>
            <a:r>
              <a:rPr lang="en-US" sz="2800" dirty="0"/>
              <a:t>27% of men</a:t>
            </a:r>
            <a:endParaRPr sz="2800" dirty="0"/>
          </a:p>
          <a:p>
            <a:pPr lvl="2">
              <a:buSzPct val="75000"/>
              <a:buFont typeface="StarSymbol"/>
              <a:buChar char=""/>
            </a:pPr>
            <a:r>
              <a:rPr lang="en-US" sz="2800" dirty="0"/>
              <a:t>16% of women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Income After Retirement </a:t>
            </a:r>
            <a:endParaRPr sz="3200" dirty="0"/>
          </a:p>
        </p:txBody>
      </p:sp>
      <p:sp>
        <p:nvSpPr>
          <p:cNvPr id="35" name="TextShape 2"/>
          <p:cNvSpPr txBox="1"/>
          <p:nvPr/>
        </p:nvSpPr>
        <p:spPr>
          <a:xfrm>
            <a:off x="0" y="1604520"/>
            <a:ext cx="891540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2007 median incomes [½ make more, ½ less]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Households: $43,159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Men: $24,142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Women: $13,877</a:t>
            </a:r>
            <a:endParaRPr sz="2800" dirty="0"/>
          </a:p>
          <a:p>
            <a:pPr lvl="2">
              <a:buSzPct val="75000"/>
              <a:buFont typeface="StarSymbol"/>
              <a:buChar char=""/>
            </a:pPr>
            <a:r>
              <a:rPr lang="en-US" sz="2800" dirty="0"/>
              <a:t>Income disparity when working</a:t>
            </a:r>
            <a:endParaRPr sz="2800" dirty="0"/>
          </a:p>
          <a:p>
            <a:pPr lvl="2">
              <a:buSzPct val="75000"/>
              <a:buFont typeface="StarSymbol"/>
              <a:buChar char=""/>
            </a:pPr>
            <a:r>
              <a:rPr lang="en-US" sz="2800" dirty="0"/>
              <a:t>Housewife's [or lower earning spouse] dilemma</a:t>
            </a:r>
            <a:endParaRPr sz="2800" dirty="0"/>
          </a:p>
          <a:p>
            <a:pPr lvl="3">
              <a:buSzPct val="45000"/>
              <a:buFont typeface="StarSymbol"/>
              <a:buChar char=""/>
            </a:pPr>
            <a:r>
              <a:rPr lang="en-US" sz="2800" dirty="0"/>
              <a:t>P husband's death, wife gets ½ whatever </a:t>
            </a:r>
            <a:endParaRPr lang="en-US" sz="2800" dirty="0" smtClean="0"/>
          </a:p>
          <a:p>
            <a:pPr lvl="4">
              <a:buSzPct val="45000"/>
              <a:buFont typeface="StarSymbol"/>
              <a:buChar char=""/>
            </a:pPr>
            <a:r>
              <a:rPr lang="en-US" sz="2800" dirty="0" smtClean="0"/>
              <a:t>husband </a:t>
            </a:r>
            <a:r>
              <a:rPr lang="en-US" sz="2800" dirty="0"/>
              <a:t>received in social security</a:t>
            </a:r>
            <a:endParaRPr sz="2800" dirty="0"/>
          </a:p>
          <a:p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Income Sources</a:t>
            </a:r>
            <a:endParaRPr sz="3200" dirty="0"/>
          </a:p>
        </p:txBody>
      </p:sp>
      <p:sp>
        <p:nvSpPr>
          <p:cNvPr id="37" name="TextShape 2"/>
          <p:cNvSpPr txBox="1"/>
          <p:nvPr/>
        </p:nvSpPr>
        <p:spPr>
          <a:xfrm>
            <a:off x="457200" y="1604520"/>
            <a:ext cx="8229240" cy="5024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Work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Social Security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Future of social security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Based on income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savings/investments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Pensions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2007 about 1/3 receive at least some pension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Ave Public: $16,629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Ave Private: $7,200</a:t>
            </a: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Landmark Legislation</a:t>
            </a:r>
            <a:endParaRPr sz="3200" dirty="0"/>
          </a:p>
        </p:txBody>
      </p:sp>
      <p:sp>
        <p:nvSpPr>
          <p:cNvPr id="39" name="TextShape 2"/>
          <p:cNvSpPr txBox="1"/>
          <p:nvPr/>
        </p:nvSpPr>
        <p:spPr>
          <a:xfrm>
            <a:off x="457200" y="1646280"/>
            <a:ext cx="8229240" cy="49831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1965: </a:t>
            </a:r>
            <a:r>
              <a:rPr lang="en-US" sz="3200" dirty="0" err="1"/>
              <a:t>medicare</a:t>
            </a:r>
            <a:r>
              <a:rPr lang="en-US" sz="3200" dirty="0"/>
              <a:t> &amp; </a:t>
            </a:r>
            <a:r>
              <a:rPr lang="en-US" sz="3200" dirty="0" err="1"/>
              <a:t>medicaid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1967: age discrimination act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1972: SSI &amp; social security indexed to inflation. 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1972: Older adult nutrition act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1990: ADA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2006: Medicare drug act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2012: Affordable care act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Politics/Lobbies</a:t>
            </a:r>
            <a:endParaRPr sz="3200" dirty="0"/>
          </a:p>
        </p:txBody>
      </p:sp>
      <p:sp>
        <p:nvSpPr>
          <p:cNvPr id="41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AARP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Major political force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 err="1"/>
              <a:t>NCSC:National</a:t>
            </a:r>
            <a:r>
              <a:rPr lang="en-US" sz="3200" dirty="0"/>
              <a:t> Council of Senior Citizens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 err="1"/>
              <a:t>NASC:National</a:t>
            </a:r>
            <a:r>
              <a:rPr lang="en-US" sz="3200" dirty="0"/>
              <a:t> Alliance of Senior Citizens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OWL: Older Women's League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GRAY PANTHERS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Public awareness &amp; demonstrations</a:t>
            </a:r>
            <a:endParaRPr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Wealth</a:t>
            </a:r>
            <a:endParaRPr sz="3200" dirty="0"/>
          </a:p>
        </p:txBody>
      </p:sp>
      <p:sp>
        <p:nvSpPr>
          <p:cNvPr id="43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Discuss in small groups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Frugal vs. Poor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Home ownership: Positive and negative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Income </a:t>
            </a:r>
            <a:r>
              <a:rPr lang="en-US" sz="3200" dirty="0" err="1"/>
              <a:t>vs</a:t>
            </a:r>
            <a:r>
              <a:rPr lang="en-US" sz="3200" dirty="0"/>
              <a:t> savings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Discretionary </a:t>
            </a:r>
            <a:r>
              <a:rPr lang="en-US" sz="3200" dirty="0" err="1"/>
              <a:t>vs</a:t>
            </a:r>
            <a:r>
              <a:rPr lang="en-US" sz="3200" dirty="0"/>
              <a:t> non-discretionary spending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457200" y="501840"/>
            <a:ext cx="8033040" cy="1144440"/>
          </a:xfrm>
          <a:prstGeom prst="rect">
            <a:avLst/>
          </a:prstGeom>
        </p:spPr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080" cy="4799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Housing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</p:sp>
      <p:pic>
        <p:nvPicPr>
          <p:cNvPr id="46" name="Picture 45"/>
          <p:cNvPicPr/>
          <p:nvPr/>
        </p:nvPicPr>
        <p:blipFill>
          <a:blip r:embed="rId2"/>
          <a:stretch>
            <a:fillRect/>
          </a:stretch>
        </p:blipFill>
        <p:spPr>
          <a:xfrm>
            <a:off x="-29160" y="1143000"/>
            <a:ext cx="894456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Independent Housing</a:t>
            </a:r>
            <a:endParaRPr sz="3200" dirty="0"/>
          </a:p>
        </p:txBody>
      </p:sp>
      <p:sp>
        <p:nvSpPr>
          <p:cNvPr id="48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Fully independent 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Intermittent caregivers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FT or live in caregivers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Family 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Own house or apartment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Rented house or apartment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 err="1"/>
              <a:t>Gvt</a:t>
            </a:r>
            <a:r>
              <a:rPr lang="en-US" sz="3200" dirty="0"/>
              <a:t> subsidized </a:t>
            </a:r>
            <a:endParaRPr sz="3200"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Housing-Mostly Independent</a:t>
            </a:r>
            <a:endParaRPr sz="3200" dirty="0"/>
          </a:p>
        </p:txBody>
      </p:sp>
      <p:sp>
        <p:nvSpPr>
          <p:cNvPr id="50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Group housing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Can be independent or assisted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Senior Housing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Can be independent or assisted</a:t>
            </a:r>
            <a:endParaRPr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Modified, Non-Institutional</a:t>
            </a:r>
            <a:endParaRPr sz="3200" dirty="0"/>
          </a:p>
        </p:txBody>
      </p:sp>
      <p:sp>
        <p:nvSpPr>
          <p:cNvPr id="52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Community based residential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Group housing 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Can be independent or assisted</a:t>
            </a:r>
            <a:endParaRPr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Other housing</a:t>
            </a:r>
            <a:endParaRPr sz="3200" dirty="0"/>
          </a:p>
        </p:txBody>
      </p:sp>
      <p:sp>
        <p:nvSpPr>
          <p:cNvPr id="54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Institutional 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Assisted living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Skilled nursing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Combination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Life Lease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Life care</a:t>
            </a:r>
            <a:endParaRPr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</p:sp>
      <p:sp>
        <p:nvSpPr>
          <p:cNvPr id="56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</p:sp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6172200" cy="4192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Medicare</a:t>
            </a:r>
            <a:endParaRPr sz="3200" dirty="0"/>
          </a:p>
        </p:txBody>
      </p:sp>
      <p:sp>
        <p:nvSpPr>
          <p:cNvPr id="59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Elderly and/or permanent disability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Comes with social security 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Pays 80% UCR fees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Part A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Inpatient hospital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DRG's</a:t>
            </a:r>
            <a:endParaRPr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More Medicare</a:t>
            </a:r>
            <a:endParaRPr sz="3200" dirty="0"/>
          </a:p>
        </p:txBody>
      </p:sp>
      <p:sp>
        <p:nvSpPr>
          <p:cNvPr id="61" name="TextShape 2"/>
          <p:cNvSpPr txBox="1"/>
          <p:nvPr/>
        </p:nvSpPr>
        <p:spPr>
          <a:xfrm>
            <a:off x="457200" y="1604520"/>
            <a:ext cx="8229240" cy="5024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 dirty="0"/>
              <a:t>B, C and D premiums are optional and taken out of SS check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Part B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80% UCR Outpatient and MD office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Part C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HMO</a:t>
            </a:r>
            <a:endParaRPr sz="2400" dirty="0"/>
          </a:p>
          <a:p>
            <a:pPr lvl="2">
              <a:buSzPct val="75000"/>
              <a:buFont typeface="StarSymbol"/>
              <a:buChar char=""/>
            </a:pPr>
            <a:r>
              <a:rPr lang="en-US" sz="2400" dirty="0"/>
              <a:t>Capitulation and co-pay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Part D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Drug benefit-varies wildly by plan</a:t>
            </a: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501840"/>
            <a:ext cx="8033040" cy="114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Medicare</a:t>
            </a:r>
            <a:endParaRPr sz="3200" dirty="0"/>
          </a:p>
        </p:txBody>
      </p:sp>
      <p:sp>
        <p:nvSpPr>
          <p:cNvPr id="63" name="CustomShape 2"/>
          <p:cNvSpPr/>
          <p:nvPr/>
        </p:nvSpPr>
        <p:spPr>
          <a:xfrm>
            <a:off x="718200" y="1796040"/>
            <a:ext cx="7510320" cy="102492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3600"/>
              <a:t>Part b</a:t>
            </a:r>
            <a:endParaRPr/>
          </a:p>
          <a:p>
            <a:r>
              <a:rPr lang="en-US" sz="3600"/>
              <a:t>     outpatient and MD-80% ucr fees</a:t>
            </a:r>
            <a:endParaRPr/>
          </a:p>
          <a:p>
            <a:r>
              <a:rPr lang="en-US" sz="3600"/>
              <a:t>Part c-HMO</a:t>
            </a:r>
            <a:endParaRPr/>
          </a:p>
          <a:p>
            <a:r>
              <a:rPr lang="en-US" sz="3600"/>
              <a:t>     Capitulation usually with fees</a:t>
            </a:r>
            <a:endParaRPr/>
          </a:p>
          <a:p>
            <a:r>
              <a:rPr lang="en-US" sz="3600"/>
              <a:t>Part d-drug benefits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??????</a:t>
            </a:r>
            <a:endParaRPr sz="3200" dirty="0"/>
          </a:p>
        </p:txBody>
      </p:sp>
      <p:sp>
        <p:nvSpPr>
          <p:cNvPr id="65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 dirty="0"/>
              <a:t>How many of you have ever been uninsured?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Without a 2ndary insurance you will owe 20% after </a:t>
            </a:r>
            <a:r>
              <a:rPr lang="en-US" sz="2400" dirty="0" err="1"/>
              <a:t>medicare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How much does an office visit cost?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ER visit for chest pain?</a:t>
            </a:r>
            <a:endParaRPr sz="2400"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Categorizing the Population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55-64	older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60-74 		young-old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65-74 	elderly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75-84	aged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75-84					 	middle-old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85+		extremely aged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85+			 	old-old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Supplemental Insurance</a:t>
            </a:r>
            <a:endParaRPr sz="3200" dirty="0"/>
          </a:p>
        </p:txBody>
      </p:sp>
      <p:sp>
        <p:nvSpPr>
          <p:cNvPr id="67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Private </a:t>
            </a:r>
            <a:r>
              <a:rPr lang="en-US" sz="2800" dirty="0" err="1"/>
              <a:t>medicare</a:t>
            </a:r>
            <a:r>
              <a:rPr lang="en-US" sz="2800" dirty="0"/>
              <a:t> supplement insurance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Medicaid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 err="1"/>
              <a:t>Medi-cal</a:t>
            </a:r>
            <a:r>
              <a:rPr lang="en-US" sz="2800" dirty="0"/>
              <a:t> in CA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Asset and income based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If you own a house and receive benefits after </a:t>
            </a:r>
            <a:endParaRPr lang="en-US" sz="2800" dirty="0" smtClean="0"/>
          </a:p>
          <a:p>
            <a:pPr lvl="2">
              <a:buSzPct val="45000"/>
              <a:buFont typeface="StarSymbol"/>
              <a:buChar char=""/>
            </a:pPr>
            <a:r>
              <a:rPr lang="en-US" sz="2800" dirty="0" smtClean="0"/>
              <a:t>the </a:t>
            </a:r>
            <a:r>
              <a:rPr lang="en-US" sz="2800" dirty="0"/>
              <a:t>age of 55-the state takes your house </a:t>
            </a:r>
            <a:endParaRPr lang="en-US" sz="2800" dirty="0" smtClean="0"/>
          </a:p>
          <a:p>
            <a:pPr lvl="2">
              <a:buSzPct val="45000"/>
              <a:buFont typeface="StarSymbol"/>
              <a:buChar char=""/>
            </a:pPr>
            <a:r>
              <a:rPr lang="en-US" sz="2800" dirty="0" smtClean="0"/>
              <a:t>when </a:t>
            </a:r>
            <a:r>
              <a:rPr lang="en-US" sz="2800" dirty="0"/>
              <a:t>you die</a:t>
            </a:r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</p:sp>
      <p:sp>
        <p:nvSpPr>
          <p:cNvPr id="69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46600" y="228960"/>
            <a:ext cx="8668800" cy="64004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</p:sp>
      <p:sp>
        <p:nvSpPr>
          <p:cNvPr id="72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458200" cy="44481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Impact on Family</a:t>
            </a:r>
            <a:endParaRPr sz="3200" dirty="0"/>
          </a:p>
        </p:txBody>
      </p:sp>
      <p:sp>
        <p:nvSpPr>
          <p:cNvPr id="75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Societal changes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Demographic changes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Smaller families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Sandwich generation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re-location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Cultural differences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Expectations re responsibility for care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Changes with acculturation</a:t>
            </a:r>
            <a:endParaRPr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Impact on Family</a:t>
            </a:r>
            <a:endParaRPr sz="3200" dirty="0"/>
          </a:p>
        </p:txBody>
      </p:sp>
      <p:sp>
        <p:nvSpPr>
          <p:cNvPr id="77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Spending time with children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wisdom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Caregiver stressors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Physical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Emotional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financial</a:t>
            </a:r>
            <a:endParaRPr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Abuse and Neglect</a:t>
            </a:r>
            <a:endParaRPr sz="3200" dirty="0"/>
          </a:p>
        </p:txBody>
      </p:sp>
      <p:sp>
        <p:nvSpPr>
          <p:cNvPr id="79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Self Neglect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Family or caregivers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Physical abuse [includes sexual]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Emotional abuse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Financial abuse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Neglect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Abandonment</a:t>
            </a:r>
            <a:endParaRPr sz="3200"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From the Victim....</a:t>
            </a:r>
            <a:endParaRPr sz="3200" dirty="0"/>
          </a:p>
        </p:txBody>
      </p:sp>
      <p:sp>
        <p:nvSpPr>
          <p:cNvPr id="81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Responses to abuse from the victim?</a:t>
            </a:r>
            <a:endParaRPr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Support</a:t>
            </a:r>
            <a:endParaRPr sz="3200" dirty="0"/>
          </a:p>
        </p:txBody>
      </p:sp>
      <p:sp>
        <p:nvSpPr>
          <p:cNvPr id="83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Support groups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Respite care</a:t>
            </a:r>
            <a:endParaRPr sz="3200" dirty="0"/>
          </a:p>
          <a:p>
            <a:pPr>
              <a:buSzPct val="45000"/>
              <a:buFont typeface="StarSymbol"/>
              <a:buChar char=""/>
            </a:pPr>
            <a:r>
              <a:rPr lang="en-US" sz="3200" dirty="0"/>
              <a:t>Referrals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Alzheimer's [</a:t>
            </a:r>
            <a:r>
              <a:rPr lang="en-US" sz="3200" dirty="0" err="1"/>
              <a:t>etc</a:t>
            </a:r>
            <a:r>
              <a:rPr lang="en-US" sz="3200" dirty="0"/>
              <a:t>] association[s]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Council on aging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Senior's resource yellow pages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Social workers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Adult day health centers/senior centers</a:t>
            </a:r>
            <a:endParaRPr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Theories on aging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pic>
        <p:nvPicPr>
          <p:cNvPr id="86" name="Picture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5028480" cy="342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Biological</a:t>
            </a:r>
            <a:endParaRPr sz="3200" dirty="0"/>
          </a:p>
        </p:txBody>
      </p:sp>
      <p:sp>
        <p:nvSpPr>
          <p:cNvPr id="88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Programmed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Biological clock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Gene theory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Harmful genes activate over time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Error theory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Progressive decline in accuracy of cell division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57200" y="-228240"/>
            <a:ext cx="8228520" cy="1141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Attitudes About Aging</a:t>
            </a:r>
            <a:endParaRPr/>
          </a:p>
        </p:txBody>
      </p:sp>
      <p:sp>
        <p:nvSpPr>
          <p:cNvPr id="13" name="CustomShape 2"/>
          <p:cNvSpPr/>
          <p:nvPr/>
        </p:nvSpPr>
        <p:spPr>
          <a:xfrm>
            <a:off x="228960" y="914400"/>
            <a:ext cx="8228520" cy="5942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/>
              <a:t>Role of the family/society</a:t>
            </a:r>
            <a:endParaRPr/>
          </a:p>
          <a:p>
            <a:r>
              <a:rPr lang="en-US" sz="3200"/>
              <a:t>Ageism-myth vs fact</a:t>
            </a:r>
            <a:endParaRPr/>
          </a:p>
          <a:p>
            <a:r>
              <a:rPr lang="en-US" sz="3200"/>
              <a:t>	Social</a:t>
            </a:r>
            <a:endParaRPr/>
          </a:p>
          <a:p>
            <a:r>
              <a:rPr lang="en-US" sz="3200"/>
              <a:t>	Family</a:t>
            </a:r>
            <a:endParaRPr/>
          </a:p>
          <a:p>
            <a:r>
              <a:rPr lang="en-US" sz="3200"/>
              <a:t>	Jobs</a:t>
            </a:r>
            <a:endParaRPr/>
          </a:p>
          <a:p>
            <a:r>
              <a:rPr lang="en-US" sz="3200"/>
              <a:t>	Health care</a:t>
            </a:r>
            <a:endParaRPr/>
          </a:p>
          <a:p>
            <a:r>
              <a:rPr lang="en-US" sz="3200"/>
              <a:t>Gerontophobia: Fear of aging</a:t>
            </a:r>
            <a:endParaRPr/>
          </a:p>
          <a:p>
            <a:r>
              <a:rPr lang="en-US" sz="3200"/>
              <a:t>        Can be extreme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Biological</a:t>
            </a:r>
            <a:endParaRPr sz="3200" dirty="0"/>
          </a:p>
        </p:txBody>
      </p:sp>
      <p:sp>
        <p:nvSpPr>
          <p:cNvPr id="90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 dirty="0"/>
              <a:t>Free Radical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Byproducts of metabolism create damaging free radicals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Wear and tear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Immunological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Decreased immune function causes disease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 err="1"/>
              <a:t>Neuro</a:t>
            </a:r>
            <a:r>
              <a:rPr lang="en-US" sz="2400" dirty="0"/>
              <a:t>-endocrine</a:t>
            </a:r>
            <a:endParaRPr sz="2400" dirty="0"/>
          </a:p>
          <a:p>
            <a:pPr lvl="1">
              <a:buSzPct val="45000"/>
              <a:buFont typeface="StarSymbol"/>
              <a:buChar char=""/>
            </a:pPr>
            <a:r>
              <a:rPr lang="en-US" sz="2400" dirty="0"/>
              <a:t>Hormonal changes trigger </a:t>
            </a:r>
            <a:r>
              <a:rPr lang="en-US" sz="2400" dirty="0" smtClean="0"/>
              <a:t>aging-</a:t>
            </a:r>
          </a:p>
          <a:p>
            <a:pPr lvl="1">
              <a:buSzPct val="45000"/>
              <a:buFont typeface="StarSymbol"/>
              <a:buChar char=""/>
            </a:pPr>
            <a:r>
              <a:rPr lang="en-US" sz="2400" dirty="0" smtClean="0"/>
              <a:t>like </a:t>
            </a:r>
            <a:r>
              <a:rPr lang="en-US" sz="2400" dirty="0"/>
              <a:t>puberty signals sexual m</a:t>
            </a:r>
            <a:r>
              <a:rPr lang="en-US" dirty="0"/>
              <a:t>aturity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546840"/>
            <a:ext cx="8033040" cy="105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Psychosocial</a:t>
            </a:r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3199680" cy="434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800" dirty="0"/>
              <a:t>Psychosocial</a:t>
            </a:r>
            <a:endParaRPr sz="2800" dirty="0"/>
          </a:p>
        </p:txBody>
      </p:sp>
      <p:sp>
        <p:nvSpPr>
          <p:cNvPr id="94" name="TextShape 2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/>
              <a:t>Disengagement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Systematically separated from society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Depression and withdrawal</a:t>
            </a:r>
            <a:endParaRPr sz="3200" dirty="0"/>
          </a:p>
          <a:p>
            <a:pPr lvl="1">
              <a:buSzPct val="45000"/>
              <a:buFont typeface="StarSymbol"/>
              <a:buChar char=""/>
            </a:pPr>
            <a:r>
              <a:rPr lang="en-US" sz="3200" dirty="0"/>
              <a:t>Used to justify </a:t>
            </a:r>
            <a:r>
              <a:rPr lang="en-US" sz="3200" dirty="0" err="1"/>
              <a:t>agism</a:t>
            </a:r>
            <a:endParaRPr sz="3200" dirty="0"/>
          </a:p>
          <a:p>
            <a:pPr lvl="2">
              <a:buSzPct val="75000"/>
              <a:buFont typeface="StarSymbol"/>
              <a:buChar char=""/>
            </a:pPr>
            <a:r>
              <a:rPr lang="en-US" sz="3200" dirty="0"/>
              <a:t>“mutually beneficial” [sic]</a:t>
            </a:r>
            <a:endParaRPr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</p:sp>
      <p:sp>
        <p:nvSpPr>
          <p:cNvPr id="9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</p:sp>
      <p:sp>
        <p:nvSpPr>
          <p:cNvPr id="97" name="TextShape 3"/>
          <p:cNvSpPr txBox="1"/>
          <p:nvPr/>
        </p:nvSpPr>
        <p:spPr>
          <a:xfrm>
            <a:off x="457200" y="318600"/>
            <a:ext cx="8229240" cy="105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/>
              <a:t>Psychosocial</a:t>
            </a:r>
            <a:endParaRPr sz="3200" dirty="0"/>
          </a:p>
        </p:txBody>
      </p:sp>
      <p:sp>
        <p:nvSpPr>
          <p:cNvPr id="98" name="TextShape 4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dirty="0"/>
              <a:t>Activity theory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Mental and physical activity needed to thrive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Life course</a:t>
            </a:r>
            <a:endParaRPr sz="2800" dirty="0"/>
          </a:p>
          <a:p>
            <a:pPr lvl="1">
              <a:buSzPct val="45000"/>
              <a:buFont typeface="StarSymbol"/>
              <a:buChar char=""/>
            </a:pPr>
            <a:r>
              <a:rPr lang="en-US" sz="2800" dirty="0"/>
              <a:t>Personality and personal adjustment through life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Erickson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Midlife crisis</a:t>
            </a:r>
            <a:endParaRPr sz="2800" dirty="0"/>
          </a:p>
          <a:p>
            <a:pPr>
              <a:buSzPct val="45000"/>
              <a:buFont typeface="StarSymbol"/>
              <a:buChar char=""/>
            </a:pPr>
            <a:r>
              <a:rPr lang="en-US" sz="2800" dirty="0"/>
              <a:t>Nursing implications</a:t>
            </a:r>
            <a:endParaRPr sz="2800" dirty="0"/>
          </a:p>
          <a:p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457200" y="546840"/>
            <a:ext cx="8033040" cy="1054080"/>
          </a:xfrm>
          <a:prstGeom prst="rect">
            <a:avLst/>
          </a:prstGeom>
        </p:spPr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714280" cy="4342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546840"/>
            <a:ext cx="8033040" cy="1054080"/>
          </a:xfrm>
          <a:prstGeom prst="rect">
            <a:avLst/>
          </a:prstGeom>
        </p:spPr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4480" cy="434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Demographics</a:t>
            </a:r>
            <a:endParaRPr/>
          </a:p>
        </p:txBody>
      </p:sp>
      <p:sp>
        <p:nvSpPr>
          <p:cNvPr id="19" name="CustomShape 2"/>
          <p:cNvSpPr/>
          <p:nvPr/>
        </p:nvSpPr>
        <p:spPr>
          <a:xfrm>
            <a:off x="76320" y="1600200"/>
            <a:ext cx="8990640" cy="461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/>
              <a:t>Life expectancies-Historically</a:t>
            </a:r>
            <a:endParaRPr/>
          </a:p>
          <a:p>
            <a:r>
              <a:rPr lang="en-US" sz="3200"/>
              <a:t>Biblical times		20 years old</a:t>
            </a:r>
            <a:endParaRPr/>
          </a:p>
          <a:p>
            <a:r>
              <a:rPr lang="en-US" sz="3200"/>
              <a:t>1776 			35 [though 65+ not uncommon]</a:t>
            </a:r>
            <a:endParaRPr/>
          </a:p>
          <a:p>
            <a:r>
              <a:rPr lang="en-US" sz="3200"/>
              <a:t>1900			47 [4% of pop. </a:t>
            </a:r>
            <a:r>
              <a:rPr lang="en-US" sz="3200" u="sng"/>
              <a:t>&gt;</a:t>
            </a:r>
            <a:r>
              <a:rPr lang="en-US" sz="3200"/>
              <a:t>65]</a:t>
            </a:r>
            <a:endParaRPr/>
          </a:p>
          <a:p>
            <a:r>
              <a:rPr lang="en-US" sz="3200"/>
              <a:t>2000			77.4 [13% of pop</a:t>
            </a:r>
            <a:r>
              <a:rPr lang="en-US" sz="3200" u="sng"/>
              <a:t>&gt;</a:t>
            </a:r>
            <a:r>
              <a:rPr lang="en-US" sz="3200"/>
              <a:t>65; 4%</a:t>
            </a:r>
            <a:r>
              <a:rPr lang="en-US" sz="3200" u="sng"/>
              <a:t>&gt;</a:t>
            </a:r>
            <a:r>
              <a:rPr lang="en-US" sz="3200"/>
              <a:t>85]</a:t>
            </a:r>
            <a:endParaRPr/>
          </a:p>
          <a:p>
            <a:r>
              <a:rPr lang="en-US" sz="3200"/>
              <a:t>Effects of improved sanitation, immunization, healthcare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Demographics</a:t>
            </a:r>
            <a:endParaRPr/>
          </a:p>
        </p:txBody>
      </p:sp>
      <p:sp>
        <p:nvSpPr>
          <p:cNvPr id="2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/>
              <a:t>What does greater numbers of older and elderly people mean?</a:t>
            </a:r>
            <a:endParaRPr/>
          </a:p>
          <a:p>
            <a:pPr lvl="1">
              <a:buSzPct val="45000"/>
              <a:buFont typeface="StarSymbol"/>
              <a:buChar char="l"/>
            </a:pPr>
            <a:r>
              <a:rPr lang="en-US" sz="3200"/>
              <a:t>1st time in history: Number of &gt;65 is greater than number of children </a:t>
            </a:r>
            <a:r>
              <a:rPr lang="en-US" sz="3200" u="sng"/>
              <a:t>&lt;</a:t>
            </a:r>
            <a:r>
              <a:rPr lang="en-US" sz="3200"/>
              <a:t>5 years old. </a:t>
            </a:r>
            <a:endParaRPr/>
          </a:p>
          <a:p>
            <a:r>
              <a:rPr lang="en-US" sz="3200"/>
              <a:t>Social security</a:t>
            </a:r>
            <a:endParaRPr/>
          </a:p>
          <a:p>
            <a:r>
              <a:rPr lang="en-US" sz="3200"/>
              <a:t>Medicare</a:t>
            </a:r>
            <a:endParaRPr/>
          </a:p>
          <a:p>
            <a:r>
              <a:rPr lang="en-US" sz="3200"/>
              <a:t>What do you think?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Demographics</a:t>
            </a:r>
            <a:endParaRPr/>
          </a:p>
        </p:txBody>
      </p:sp>
      <p:sp>
        <p:nvSpPr>
          <p:cNvPr id="23" name="CustomShape 2"/>
          <p:cNvSpPr/>
          <p:nvPr/>
        </p:nvSpPr>
        <p:spPr>
          <a:xfrm>
            <a:off x="457200" y="1143000"/>
            <a:ext cx="8228520" cy="5257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/>
              <a:t>Gender and ethnic disparity</a:t>
            </a:r>
            <a:endParaRPr/>
          </a:p>
          <a:p>
            <a:r>
              <a:rPr lang="en-US" sz="3200"/>
              <a:t>Gender</a:t>
            </a:r>
            <a:endParaRPr/>
          </a:p>
          <a:p>
            <a:r>
              <a:rPr lang="en-US" sz="3200"/>
              <a:t>     Women outlive men by an average of 7 years</a:t>
            </a:r>
            <a:endParaRPr/>
          </a:p>
          <a:p>
            <a:r>
              <a:rPr lang="en-US" sz="3200"/>
              <a:t>Ethnicity</a:t>
            </a:r>
            <a:endParaRPr/>
          </a:p>
          <a:p>
            <a:r>
              <a:rPr lang="en-US" sz="3200"/>
              <a:t>     White women:81	  black women: 76.9</a:t>
            </a:r>
            <a:endParaRPr/>
          </a:p>
          <a:p>
            <a:r>
              <a:rPr lang="en-US" sz="3200"/>
              <a:t>     White men: 76	  black men: 70</a:t>
            </a:r>
            <a:endParaRPr/>
          </a:p>
          <a:p>
            <a:r>
              <a:rPr lang="en-US" sz="3200"/>
              <a:t>Hispanic &amp; Asian variable, often depends on how long they’ve been in US</a:t>
            </a:r>
            <a:endParaRPr/>
          </a:p>
          <a:p>
            <a:pPr lvl="1">
              <a:buSzPct val="45000"/>
              <a:buFont typeface="StarSymbol"/>
              <a:buChar char="l"/>
            </a:pPr>
            <a:r>
              <a:rPr lang="en-US" sz="3200"/>
              <a:t>?what do you think???</a:t>
            </a:r>
            <a:endParaRPr/>
          </a:p>
          <a:p>
            <a:pPr lvl="1">
              <a:buSzPct val="45000"/>
              <a:buFont typeface="StarSymbol"/>
              <a:buChar char="l"/>
            </a:pPr>
            <a:r>
              <a:rPr lang="en-US" sz="3200"/>
              <a:t>Disease risk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808</Words>
  <Application>Microsoft Office PowerPoint</Application>
  <PresentationFormat>On-screen Show (4:3)</PresentationFormat>
  <Paragraphs>243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Gnehm</dc:creator>
  <cp:lastModifiedBy>Administrator</cp:lastModifiedBy>
  <cp:revision>2</cp:revision>
  <dcterms:modified xsi:type="dcterms:W3CDTF">2013-01-29T00:26:18Z</dcterms:modified>
</cp:coreProperties>
</file>