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7"/>
  </p:notesMasterIdLst>
  <p:sldIdLst>
    <p:sldId id="256" r:id="rId2"/>
    <p:sldId id="397" r:id="rId3"/>
    <p:sldId id="458" r:id="rId4"/>
    <p:sldId id="398" r:id="rId5"/>
    <p:sldId id="454" r:id="rId6"/>
    <p:sldId id="455" r:id="rId7"/>
    <p:sldId id="399" r:id="rId8"/>
    <p:sldId id="400" r:id="rId9"/>
    <p:sldId id="401" r:id="rId10"/>
    <p:sldId id="402" r:id="rId11"/>
    <p:sldId id="403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56" r:id="rId22"/>
    <p:sldId id="420" r:id="rId23"/>
    <p:sldId id="421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459" r:id="rId32"/>
    <p:sldId id="429" r:id="rId33"/>
    <p:sldId id="430" r:id="rId34"/>
    <p:sldId id="460" r:id="rId35"/>
    <p:sldId id="431" r:id="rId36"/>
    <p:sldId id="432" r:id="rId37"/>
    <p:sldId id="433" r:id="rId38"/>
    <p:sldId id="434" r:id="rId39"/>
    <p:sldId id="435" r:id="rId40"/>
    <p:sldId id="436" r:id="rId41"/>
    <p:sldId id="437" r:id="rId42"/>
    <p:sldId id="440" r:id="rId43"/>
    <p:sldId id="441" r:id="rId44"/>
    <p:sldId id="442" r:id="rId45"/>
    <p:sldId id="443" r:id="rId46"/>
    <p:sldId id="444" r:id="rId47"/>
    <p:sldId id="445" r:id="rId48"/>
    <p:sldId id="446" r:id="rId49"/>
    <p:sldId id="450" r:id="rId50"/>
    <p:sldId id="451" r:id="rId51"/>
    <p:sldId id="452" r:id="rId52"/>
    <p:sldId id="453" r:id="rId53"/>
    <p:sldId id="257" r:id="rId54"/>
    <p:sldId id="258" r:id="rId55"/>
    <p:sldId id="259" r:id="rId56"/>
    <p:sldId id="260" r:id="rId57"/>
    <p:sldId id="261" r:id="rId58"/>
    <p:sldId id="262" r:id="rId59"/>
    <p:sldId id="461" r:id="rId60"/>
    <p:sldId id="263" r:id="rId61"/>
    <p:sldId id="462" r:id="rId62"/>
    <p:sldId id="289" r:id="rId63"/>
    <p:sldId id="265" r:id="rId64"/>
    <p:sldId id="266" r:id="rId65"/>
    <p:sldId id="267" r:id="rId66"/>
    <p:sldId id="268" r:id="rId67"/>
    <p:sldId id="269" r:id="rId68"/>
    <p:sldId id="270" r:id="rId69"/>
    <p:sldId id="271" r:id="rId70"/>
    <p:sldId id="272" r:id="rId71"/>
    <p:sldId id="274" r:id="rId72"/>
    <p:sldId id="275" r:id="rId73"/>
    <p:sldId id="276" r:id="rId74"/>
    <p:sldId id="277" r:id="rId75"/>
    <p:sldId id="282" r:id="rId76"/>
    <p:sldId id="284" r:id="rId77"/>
    <p:sldId id="290" r:id="rId78"/>
    <p:sldId id="361" r:id="rId79"/>
    <p:sldId id="291" r:id="rId80"/>
    <p:sldId id="292" r:id="rId81"/>
    <p:sldId id="293" r:id="rId82"/>
    <p:sldId id="294" r:id="rId83"/>
    <p:sldId id="360" r:id="rId84"/>
    <p:sldId id="295" r:id="rId85"/>
    <p:sldId id="301" r:id="rId86"/>
    <p:sldId id="302" r:id="rId87"/>
    <p:sldId id="297" r:id="rId88"/>
    <p:sldId id="304" r:id="rId89"/>
    <p:sldId id="305" r:id="rId90"/>
    <p:sldId id="306" r:id="rId91"/>
    <p:sldId id="363" r:id="rId92"/>
    <p:sldId id="316" r:id="rId93"/>
    <p:sldId id="463" r:id="rId94"/>
    <p:sldId id="318" r:id="rId95"/>
    <p:sldId id="364" r:id="rId96"/>
    <p:sldId id="367" r:id="rId97"/>
    <p:sldId id="368" r:id="rId98"/>
    <p:sldId id="369" r:id="rId99"/>
    <p:sldId id="370" r:id="rId100"/>
    <p:sldId id="371" r:id="rId101"/>
    <p:sldId id="373" r:id="rId102"/>
    <p:sldId id="374" r:id="rId103"/>
    <p:sldId id="375" r:id="rId104"/>
    <p:sldId id="376" r:id="rId105"/>
    <p:sldId id="377" r:id="rId106"/>
    <p:sldId id="378" r:id="rId107"/>
    <p:sldId id="391" r:id="rId108"/>
    <p:sldId id="392" r:id="rId109"/>
    <p:sldId id="393" r:id="rId110"/>
    <p:sldId id="394" r:id="rId111"/>
    <p:sldId id="395" r:id="rId112"/>
    <p:sldId id="382" r:id="rId113"/>
    <p:sldId id="383" r:id="rId114"/>
    <p:sldId id="387" r:id="rId115"/>
    <p:sldId id="396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05" autoAdjust="0"/>
  </p:normalViewPr>
  <p:slideViewPr>
    <p:cSldViewPr>
      <p:cViewPr varScale="1">
        <p:scale>
          <a:sx n="62" d="100"/>
          <a:sy n="62" d="100"/>
        </p:scale>
        <p:origin x="-1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234FA-7153-4D61-8B04-4B480569021F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C3F2B-7A2C-49AD-9FFA-D6F9B6888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F35D8AB-8BB3-450F-BD28-73BABE5BF66B}" type="slidenum">
              <a:rPr lang="en-US" sz="1200" smtClean="0">
                <a:latin typeface="Arial" pitchFamily="34" charset="0"/>
              </a:rPr>
              <a:pPr eaLnBrk="1" hangingPunct="1"/>
              <a:t>2</a:t>
            </a:fld>
            <a:endParaRPr lang="en-US" sz="1200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Many older adults who grew up in difficult times ended their formal education at a young age because they had to work to help support their family.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7B92439-C731-4E0C-806D-C2A4189C3080}" type="slidenum">
              <a:rPr lang="en-US" sz="1200" smtClean="0">
                <a:latin typeface="Arial" pitchFamily="34" charset="0"/>
              </a:rPr>
              <a:pPr eaLnBrk="1" hangingPunct="1"/>
              <a:t>14</a:t>
            </a:fld>
            <a:endParaRPr lang="en-US" sz="1200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0913013-2361-4314-AB40-CA278BDAEAFB}" type="slidenum">
              <a:rPr lang="en-US" sz="1200" smtClean="0">
                <a:latin typeface="Arial" charset="0"/>
              </a:rPr>
              <a:pPr eaLnBrk="1" hangingPunct="1"/>
              <a:t>15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D37E791-5AB7-40A2-AB88-05070FDD7166}" type="slidenum">
              <a:rPr lang="en-US" sz="1200" smtClean="0">
                <a:latin typeface="Arial" charset="0"/>
              </a:rPr>
              <a:pPr eaLnBrk="1" hangingPunct="1"/>
              <a:t>16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0779654-D433-4E05-804A-FD4DDFAD0724}" type="slidenum">
              <a:rPr lang="en-US" sz="1200" smtClean="0">
                <a:latin typeface="Arial" charset="0"/>
              </a:rPr>
              <a:pPr eaLnBrk="1" hangingPunct="1"/>
              <a:t>17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DA6B7FD-442F-489F-A433-D73201FBA59D}" type="slidenum">
              <a:rPr lang="en-US" sz="1200" smtClean="0">
                <a:latin typeface="Arial" charset="0"/>
              </a:rPr>
              <a:pPr eaLnBrk="1" hangingPunct="1"/>
              <a:t>18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2E1CEF2-65FB-428A-9161-D8B34DC3AD5C}" type="slidenum">
              <a:rPr lang="en-US" sz="1200" smtClean="0">
                <a:latin typeface="Arial" charset="0"/>
              </a:rPr>
              <a:pPr eaLnBrk="1" hangingPunct="1"/>
              <a:t>20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75F6001-5964-48DF-BC57-3FFE996B7CC0}" type="slidenum">
              <a:rPr lang="en-US" sz="1200" smtClean="0">
                <a:latin typeface="Arial" charset="0"/>
              </a:rPr>
              <a:pPr eaLnBrk="1" hangingPunct="1"/>
              <a:t>22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Why do many people experience problems with self-worth?</a:t>
            </a:r>
          </a:p>
          <a:p>
            <a:r>
              <a:rPr lang="en-US" smtClean="0">
                <a:ea typeface="ＭＳ Ｐゴシック" pitchFamily="34" charset="-128"/>
              </a:rPr>
              <a:t>In trying to meet external standards, people are likely to lose themselves and their internal values.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151FB8F-6983-4506-92B4-4A2FE7EAB96C}" type="slidenum">
              <a:rPr lang="en-US" sz="1200" smtClean="0">
                <a:latin typeface="Arial" charset="0"/>
              </a:rPr>
              <a:pPr eaLnBrk="1" hangingPunct="1"/>
              <a:t>23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problems may loss of self control cause?</a:t>
            </a:r>
          </a:p>
          <a:p>
            <a:r>
              <a:rPr lang="en-US" smtClean="0">
                <a:ea typeface="ＭＳ Ｐゴシック" pitchFamily="34" charset="-128"/>
              </a:rPr>
              <a:t>Our perceptions of self-worth and self-esteem are exhibited to others through behavior.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91A7A04-793E-482E-A0D8-DACAEBD663EC}" type="slidenum">
              <a:rPr lang="en-US" sz="1200" smtClean="0">
                <a:latin typeface="Arial" charset="0"/>
              </a:rPr>
              <a:pPr eaLnBrk="1" hangingPunct="1"/>
              <a:t>25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75BF50B-A483-46C7-B31F-91A30889D59A}" type="slidenum">
              <a:rPr lang="en-US" sz="1200" smtClean="0">
                <a:latin typeface="Arial" charset="0"/>
              </a:rPr>
              <a:pPr eaLnBrk="1" hangingPunct="1"/>
              <a:t>26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Successful aging has sometimes been described as “mind over matter”; if you don’t mind, it doesn’t matter.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AA352E6-E7BE-4E23-A80B-200C037460C7}" type="slidenum">
              <a:rPr lang="en-US" sz="1200" smtClean="0">
                <a:latin typeface="Arial" pitchFamily="34" charset="0"/>
              </a:rPr>
              <a:pPr eaLnBrk="1" hangingPunct="1"/>
              <a:t>4</a:t>
            </a:fld>
            <a:endParaRPr lang="en-US" sz="1200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is no known reason why memory loss happens, but studies have shown that by 75 years of age, even an alert older person may lose as much as 30% of memory.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Can older people learn new information?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7488C897-4C12-42D5-BDE0-7B24428D53AC}" type="slidenum">
              <a:rPr lang="en-US" sz="1200" smtClean="0">
                <a:latin typeface="Arial" charset="0"/>
              </a:rPr>
              <a:pPr eaLnBrk="1" hangingPunct="1"/>
              <a:t>28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negative feelings may be seen in the older adult?</a:t>
            </a:r>
          </a:p>
          <a:p>
            <a:r>
              <a:rPr lang="en-US" smtClean="0">
                <a:ea typeface="ＭＳ Ｐゴシック" pitchFamily="34" charset="-128"/>
              </a:rPr>
              <a:t>Studies have shown that the percentage of older adults experiencing problems appears to be no higher than among other age groups.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Answer: B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D9BC1AF-870B-4C50-9B21-185FFD9C8E9B}" type="slidenum">
              <a:rPr lang="en-US" sz="1200" smtClean="0">
                <a:latin typeface="Arial" charset="0"/>
              </a:rPr>
              <a:pPr eaLnBrk="1" hangingPunct="1"/>
              <a:t>29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B224B037-0258-4E67-BD34-BED534E1187A}" type="slidenum">
              <a:rPr lang="en-US" sz="1200" smtClean="0">
                <a:latin typeface="Arial" charset="0"/>
              </a:rPr>
              <a:pPr eaLnBrk="1" hangingPunct="1"/>
              <a:t>30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How does the youth-oriented society often portray the older adult?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80FE37D-EE05-489D-8F17-B5FA74D8AA4A}" type="slidenum">
              <a:rPr lang="en-US" sz="1200" smtClean="0">
                <a:latin typeface="Arial" charset="0"/>
              </a:rPr>
              <a:pPr eaLnBrk="1" hangingPunct="1"/>
              <a:t>32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56D67F6-A379-451B-930F-250C9758A03C}" type="slidenum">
              <a:rPr lang="en-US" sz="1200" smtClean="0">
                <a:latin typeface="Arial" charset="0"/>
              </a:rPr>
              <a:pPr eaLnBrk="1" hangingPunct="1"/>
              <a:t>33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How may institutional placement be damaging to self-worth?</a:t>
            </a:r>
          </a:p>
          <a:p>
            <a:r>
              <a:rPr lang="en-US" smtClean="0">
                <a:ea typeface="ＭＳ Ｐゴシック" pitchFamily="34" charset="-128"/>
              </a:rPr>
              <a:t>We cannot prevent loss resulting from death, but loss resulting from separation is another matter.</a:t>
            </a:r>
          </a:p>
          <a:p>
            <a:r>
              <a:rPr lang="en-US" smtClean="0">
                <a:ea typeface="ＭＳ Ｐゴシック" pitchFamily="34" charset="-128"/>
              </a:rPr>
              <a:t>If family and friends visit often and show positive concern, self-esteem can be maintained.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C10645C-6D17-4E42-ACFC-F997317730CE}" type="slidenum">
              <a:rPr lang="en-US" sz="1200" smtClean="0">
                <a:latin typeface="Arial" charset="0"/>
              </a:rPr>
              <a:pPr eaLnBrk="1" hangingPunct="1"/>
              <a:t>35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It is estimated that among people over age 65, depression is a problem for as many as 1% to 9% of community-dwelling older adults, 10% to 26% of long-term care residents, and 22% to 46% of hospitalized older adults.</a:t>
            </a:r>
          </a:p>
          <a:p>
            <a:r>
              <a:rPr lang="en-US" smtClean="0">
                <a:ea typeface="ＭＳ Ｐゴシック" pitchFamily="34" charset="-128"/>
              </a:rPr>
              <a:t>What medications are associated with an increased incidence of depression?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D2E568D-C581-4824-AE93-0094682DECD3}" type="slidenum">
              <a:rPr lang="en-US" sz="1200" smtClean="0">
                <a:latin typeface="Arial" charset="0"/>
              </a:rPr>
              <a:pPr eaLnBrk="1" hangingPunct="1"/>
              <a:t>36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6F237A5-0487-4B2D-B4E6-846AC7F2B2AD}" type="slidenum">
              <a:rPr lang="en-US" sz="1200" smtClean="0">
                <a:latin typeface="Arial" charset="0"/>
              </a:rPr>
              <a:pPr eaLnBrk="1" hangingPunct="1"/>
              <a:t>38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B090EE5D-33B4-41D2-9A0D-164D76FB6A39}" type="slidenum">
              <a:rPr lang="en-US" sz="1200" smtClean="0">
                <a:latin typeface="Arial" charset="0"/>
              </a:rPr>
              <a:pPr eaLnBrk="1" hangingPunct="1"/>
              <a:t>39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Older adults make up about 12% of the total U.S. population, but they account for 17% of the suicides.</a:t>
            </a:r>
          </a:p>
          <a:p>
            <a:r>
              <a:rPr lang="en-US" smtClean="0">
                <a:ea typeface="ＭＳ Ｐゴシック" pitchFamily="34" charset="-128"/>
              </a:rPr>
              <a:t>What population is most likely to commit suicide?</a:t>
            </a:r>
          </a:p>
          <a:p>
            <a:r>
              <a:rPr lang="en-US" smtClean="0">
                <a:ea typeface="ＭＳ Ｐゴシック" pitchFamily="34" charset="-128"/>
              </a:rPr>
              <a:t>Family members and health care professionals can help by being aware of warning signs and risk factors.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BFBF63F-CC3C-4C78-88BD-5AF6F7A7A1D1}" type="slidenum">
              <a:rPr lang="en-US" sz="1200" smtClean="0">
                <a:latin typeface="Arial" charset="0"/>
              </a:rPr>
              <a:pPr eaLnBrk="1" hangingPunct="1"/>
              <a:t>40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3C55CAE-C831-480B-AC87-AF01E0A02DE8}" type="slidenum">
              <a:rPr lang="en-US" sz="1200" smtClean="0">
                <a:latin typeface="Arial" pitchFamily="34" charset="0"/>
              </a:rPr>
              <a:pPr eaLnBrk="1" hangingPunct="1"/>
              <a:t>7</a:t>
            </a:fld>
            <a:endParaRPr lang="en-US" sz="1200" smtClean="0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See Figure 10-3 on p. 183.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EDDA3C0-7903-448B-A31C-7A854994222A}" type="slidenum">
              <a:rPr lang="en-US" sz="1200" smtClean="0">
                <a:latin typeface="Arial" charset="0"/>
              </a:rPr>
              <a:pPr eaLnBrk="1" hangingPunct="1"/>
              <a:t>41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47AB6DB-07AE-436D-A756-F7AE35B69C33}" type="slidenum">
              <a:rPr lang="en-US" sz="1200" smtClean="0">
                <a:latin typeface="Arial" charset="0"/>
              </a:rPr>
              <a:pPr eaLnBrk="1" hangingPunct="1"/>
              <a:t>42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FB658D8-FCB6-4B8E-8895-650BDBEBA529}" type="slidenum">
              <a:rPr lang="en-US" sz="1200" smtClean="0">
                <a:latin typeface="Arial" charset="0"/>
              </a:rPr>
              <a:pPr eaLnBrk="1" hangingPunct="1"/>
              <a:t>43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11-1 on p. 206.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C76A051-8066-4E19-8D10-0DF2DB1DE23F}" type="slidenum">
              <a:rPr lang="en-US" sz="1200" smtClean="0">
                <a:latin typeface="Arial" charset="0"/>
              </a:rPr>
              <a:pPr eaLnBrk="1" hangingPunct="1"/>
              <a:t>44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11-2 on p. 207.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0476126-3B48-496E-A2EA-F6780EFA345C}" type="slidenum">
              <a:rPr lang="en-US" sz="1200" smtClean="0">
                <a:latin typeface="Arial" charset="0"/>
              </a:rPr>
              <a:pPr eaLnBrk="1" hangingPunct="1"/>
              <a:t>45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11-3 on p. 207.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76B9E63C-4AA2-4E82-89C4-483515796B06}" type="slidenum">
              <a:rPr lang="en-US" sz="1200" smtClean="0">
                <a:latin typeface="Arial" charset="0"/>
              </a:rPr>
              <a:pPr eaLnBrk="1" hangingPunct="1"/>
              <a:t>46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BED645A-05C7-4337-B885-91A56C02D33D}" type="slidenum">
              <a:rPr lang="en-US" sz="1200" smtClean="0">
                <a:latin typeface="Arial" charset="0"/>
              </a:rPr>
              <a:pPr eaLnBrk="1" hangingPunct="1"/>
              <a:t>47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14BDDAD-6AC0-4810-93BE-E0D3285A48E7}" type="slidenum">
              <a:rPr lang="en-US" sz="1200" smtClean="0">
                <a:latin typeface="Arial" charset="0"/>
              </a:rPr>
              <a:pPr eaLnBrk="1" hangingPunct="1"/>
              <a:t>48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11-4 on p. 209. </a:t>
            </a:r>
          </a:p>
          <a:p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D4DC6E7-4ADF-493A-AEA3-F0BE85B23548}" type="slidenum">
              <a:rPr lang="en-US" sz="1200" smtClean="0">
                <a:latin typeface="Arial" charset="0"/>
              </a:rPr>
              <a:pPr eaLnBrk="1" hangingPunct="1"/>
              <a:t>50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6E45C55B-C5BF-463D-9C58-CECCD4777E84}" type="slidenum">
              <a:rPr lang="en-US" sz="1200" smtClean="0">
                <a:latin typeface="Arial" charset="0"/>
              </a:rPr>
              <a:pPr eaLnBrk="1" hangingPunct="1"/>
              <a:t>51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FD26484-E2CB-4D1C-A265-84836DE6105E}" type="slidenum">
              <a:rPr lang="en-US" sz="1200" smtClean="0">
                <a:latin typeface="Arial" pitchFamily="34" charset="0"/>
              </a:rPr>
              <a:pPr eaLnBrk="1" hangingPunct="1"/>
              <a:t>8</a:t>
            </a:fld>
            <a:endParaRPr lang="en-US" sz="12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13FFD03-56BA-47BC-A870-1F39C4996A38}" type="slidenum">
              <a:rPr lang="en-US" sz="1200" smtClean="0">
                <a:latin typeface="Arial" charset="0"/>
              </a:rPr>
              <a:pPr eaLnBrk="1" hangingPunct="1"/>
              <a:t>52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11-5 on p. 211.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D2E81FA-46B5-417D-87D2-ED66EFD9CE36}" type="slidenum">
              <a:rPr lang="en-US" sz="1200" smtClean="0">
                <a:latin typeface="Arial" charset="0"/>
              </a:rPr>
              <a:pPr eaLnBrk="1" hangingPunct="1"/>
              <a:t>53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B4A5B01-0974-4BFB-9FD9-AC20E6EE18B5}" type="slidenum">
              <a:rPr lang="en-US" sz="1200" smtClean="0">
                <a:latin typeface="Arial" charset="0"/>
              </a:rPr>
              <a:pPr eaLnBrk="1" hangingPunct="1"/>
              <a:t>54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9554AEB-763E-4555-8C63-1B1B358EB186}" type="slidenum">
              <a:rPr lang="en-US" sz="1200" smtClean="0">
                <a:latin typeface="Arial" charset="0"/>
              </a:rPr>
              <a:pPr eaLnBrk="1" hangingPunct="1"/>
              <a:t>55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0E2659D-8AAD-410E-9343-D1B743EAABA6}" type="slidenum">
              <a:rPr lang="en-US" sz="1200" smtClean="0">
                <a:latin typeface="Arial" charset="0"/>
              </a:rPr>
              <a:pPr eaLnBrk="1" hangingPunct="1"/>
              <a:t>56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Behaviors, symbols, and relationship patterns can differ widely, depending on the values and norms of the society in which the individual lives.</a:t>
            </a:r>
          </a:p>
          <a:p>
            <a:r>
              <a:rPr lang="en-US" smtClean="0">
                <a:ea typeface="ＭＳ Ｐゴシック" pitchFamily="34" charset="-128"/>
              </a:rPr>
              <a:t>What does the value assigned by society indicate?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01D26CD-A402-400F-B51E-59CD8795DFDC}" type="slidenum">
              <a:rPr lang="en-US" sz="1200" smtClean="0">
                <a:latin typeface="Arial" charset="0"/>
              </a:rPr>
              <a:pPr eaLnBrk="1" hangingPunct="1"/>
              <a:t>57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677A091-E426-44AF-8804-C606D3D2754B}" type="slidenum">
              <a:rPr lang="en-US" sz="1200" smtClean="0">
                <a:latin typeface="Arial" charset="0"/>
              </a:rPr>
              <a:pPr eaLnBrk="1" hangingPunct="1"/>
              <a:t>58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73BB963-7069-4098-961C-69433D2686BF}" type="slidenum">
              <a:rPr lang="en-US" sz="1200" smtClean="0">
                <a:latin typeface="Arial" charset="0"/>
              </a:rPr>
              <a:pPr eaLnBrk="1" hangingPunct="1"/>
              <a:t>60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Is the American culture a homogeneous or heterogeneous society?</a:t>
            </a:r>
          </a:p>
          <a:p>
            <a:r>
              <a:rPr lang="en-US" smtClean="0">
                <a:ea typeface="ＭＳ Ｐゴシック" pitchFamily="34" charset="-128"/>
              </a:rPr>
              <a:t>Because people form their self-image based on their roles and relationships, they are likely to have difficulty accepting changes in either.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3B3DE47-266B-4D46-BCFD-8AFB4CA06D1A}" type="slidenum">
              <a:rPr lang="en-US" sz="1200" smtClean="0">
                <a:latin typeface="Arial" charset="0"/>
              </a:rPr>
              <a:pPr eaLnBrk="1" hangingPunct="1"/>
              <a:t>63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3F2628A-5168-4815-9417-0C1D6956B5C8}" type="slidenum">
              <a:rPr lang="en-US" sz="1200" smtClean="0">
                <a:latin typeface="Arial" charset="0"/>
              </a:rPr>
              <a:pPr eaLnBrk="1" hangingPunct="1"/>
              <a:t>64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B33D71E-D31D-4ABD-9EC7-C39085382FFD}" type="slidenum">
              <a:rPr lang="en-US" sz="1200" smtClean="0">
                <a:latin typeface="Arial" pitchFamily="34" charset="0"/>
              </a:rPr>
              <a:pPr eaLnBrk="1" hangingPunct="1"/>
              <a:t>9</a:t>
            </a:fld>
            <a:endParaRPr lang="en-US" sz="12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7C84FB49-FDF6-41C9-B4C1-167F3AF66559}" type="slidenum">
              <a:rPr lang="en-US" sz="1200" smtClean="0">
                <a:latin typeface="Arial" charset="0"/>
              </a:rPr>
              <a:pPr eaLnBrk="1" hangingPunct="1"/>
              <a:t>65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C66BF8E-670D-4534-B26C-6CE183D6D2FC}" type="slidenum">
              <a:rPr lang="en-US" sz="1200" smtClean="0">
                <a:latin typeface="Arial" charset="0"/>
              </a:rPr>
              <a:pPr eaLnBrk="1" hangingPunct="1"/>
              <a:t>66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are examples of roles from which a person cannot officially retire?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A8DF6CE-60F6-4DE7-8461-CE357FC33A2D}" type="slidenum">
              <a:rPr lang="en-US" sz="1200" smtClean="0">
                <a:latin typeface="Arial" charset="0"/>
              </a:rPr>
              <a:pPr eaLnBrk="1" hangingPunct="1"/>
              <a:t>67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Successful adjustment to changes in the parenting role is difficult and requires a great deal of patience, tact, and accommodation on the part of all family members.</a:t>
            </a:r>
          </a:p>
          <a:p>
            <a:r>
              <a:rPr lang="en-US" smtClean="0">
                <a:ea typeface="ＭＳ Ｐゴシック" pitchFamily="34" charset="-128"/>
              </a:rPr>
              <a:t>Which families are likely to have the most serious problems with adjusting to role changes?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EA04444-59C9-4CDF-99ED-6A6E9BED41FE}" type="slidenum">
              <a:rPr lang="en-US" sz="1200" smtClean="0">
                <a:latin typeface="Arial" charset="0"/>
              </a:rPr>
              <a:pPr eaLnBrk="1" hangingPunct="1"/>
              <a:t>68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It is common for retired grandparents with time on their hands to entertain children with stories or teach them skills, hobbies, or games that the grandparents learned as children.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FC185F5-E130-4F81-9C25-6FA30970B7F6}" type="slidenum">
              <a:rPr lang="en-US" sz="1200" smtClean="0">
                <a:latin typeface="Arial" charset="0"/>
              </a:rPr>
              <a:pPr eaLnBrk="1" hangingPunct="1"/>
              <a:t>69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12-1 on p. 217.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578A609-CFDD-4CA6-B05E-8CC69B49D952}" type="slidenum">
              <a:rPr lang="en-US" sz="1200" smtClean="0">
                <a:latin typeface="Arial" charset="0"/>
              </a:rPr>
              <a:pPr eaLnBrk="1" hangingPunct="1"/>
              <a:t>70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12-2 on p. 217. 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3F1905F-1291-4989-8783-ED55DF2E6A47}" type="slidenum">
              <a:rPr lang="en-US" sz="1200" smtClean="0">
                <a:latin typeface="Arial" charset="0"/>
              </a:rPr>
              <a:pPr eaLnBrk="1" hangingPunct="1"/>
              <a:t>71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9964440-BC59-4BF1-8F77-5FF7FCD7D731}" type="slidenum">
              <a:rPr lang="en-US" sz="1200" smtClean="0">
                <a:latin typeface="Arial" charset="0"/>
              </a:rPr>
              <a:pPr eaLnBrk="1" hangingPunct="1"/>
              <a:t>72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Why may social isolation occur in the older adult?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7350FC80-91C7-43F7-905E-7B51AEADAB1F}" type="slidenum">
              <a:rPr lang="en-US" sz="1200" smtClean="0">
                <a:latin typeface="Arial" charset="0"/>
              </a:rPr>
              <a:pPr eaLnBrk="1" hangingPunct="1"/>
              <a:t>73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Loss of possessions makes the process of moving even more traumatic for older adults. In some ways, they are “giving away” their lives.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8F308AD-49BA-45D0-B750-25B45BD6333C}" type="slidenum">
              <a:rPr lang="en-US" sz="1200" smtClean="0">
                <a:latin typeface="Arial" charset="0"/>
              </a:rPr>
              <a:pPr eaLnBrk="1" hangingPunct="1"/>
              <a:t>74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9043BD2-AC74-4CA2-A77B-F5FA00F54606}" type="slidenum">
              <a:rPr lang="en-US" sz="1200" smtClean="0">
                <a:latin typeface="Arial" pitchFamily="34" charset="0"/>
              </a:rPr>
              <a:pPr eaLnBrk="1" hangingPunct="1"/>
              <a:t>10</a:t>
            </a:fld>
            <a:endParaRPr lang="en-US" sz="12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40CA969-5356-4AAF-9B22-821D60EB6D09}" type="slidenum">
              <a:rPr lang="en-US" sz="1200" smtClean="0">
                <a:latin typeface="Arial" charset="0"/>
              </a:rPr>
              <a:pPr eaLnBrk="1" hangingPunct="1"/>
              <a:t>75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F3ADF52-449F-495A-8F33-9A1D99B92F40}" type="slidenum">
              <a:rPr lang="en-US" sz="1200" smtClean="0">
                <a:latin typeface="Arial" charset="0"/>
              </a:rPr>
              <a:pPr eaLnBrk="1" hangingPunct="1"/>
              <a:t>76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12-3 on p. 220. 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6D5ADF5-933B-4FCD-B0AE-112ED174E9C0}" type="slidenum">
              <a:rPr lang="en-US" sz="1200" smtClean="0">
                <a:latin typeface="Arial" charset="0"/>
              </a:rPr>
              <a:pPr eaLnBrk="1" hangingPunct="1"/>
              <a:t>77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C93D972-3B4B-45EC-9E41-AB18210F6B00}" type="slidenum">
              <a:rPr lang="en-US" sz="1200" smtClean="0">
                <a:latin typeface="Arial" charset="0"/>
              </a:rPr>
              <a:pPr eaLnBrk="1" hangingPunct="1"/>
              <a:t>79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75BADE6-FBBD-4D3E-9AD3-86DBD2CBE60A}" type="slidenum">
              <a:rPr lang="en-US" sz="1200" smtClean="0">
                <a:latin typeface="Arial" charset="0"/>
              </a:rPr>
              <a:pPr eaLnBrk="1" hangingPunct="1"/>
              <a:t>80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A16110B-09DA-4649-9870-D014E39BEF16}" type="slidenum">
              <a:rPr lang="en-US" sz="1200" smtClean="0">
                <a:latin typeface="Arial" charset="0"/>
              </a:rPr>
              <a:pPr eaLnBrk="1" hangingPunct="1"/>
              <a:t>81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5B44D42-4B22-4E5C-997E-9B8F5DD09A9D}" type="slidenum">
              <a:rPr lang="en-US" sz="1200" smtClean="0">
                <a:latin typeface="Arial" charset="0"/>
              </a:rPr>
              <a:pPr eaLnBrk="1" hangingPunct="1"/>
              <a:t>82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Is depression a normal part of aging?</a:t>
            </a:r>
          </a:p>
          <a:p>
            <a:r>
              <a:rPr lang="en-US" smtClean="0">
                <a:ea typeface="ＭＳ Ｐゴシック" pitchFamily="34" charset="-128"/>
              </a:rPr>
              <a:t>Depression is also likely to occur when older adults perceive that they have lost control of a situation, that they lack the support of significant others, or that their normal coping mechanisms have been overwhelmed by the number or severity of stressors.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1F67FEC-E9BD-4033-8772-601720B09D81}" type="slidenum">
              <a:rPr lang="en-US" sz="1200" smtClean="0">
                <a:latin typeface="Arial" charset="0"/>
              </a:rPr>
              <a:pPr eaLnBrk="1" hangingPunct="1"/>
              <a:t>84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Refer to Box 13-1 on p. 226.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16B5CE3-5C7C-4217-9FC7-EBF64DD3B6FD}" type="slidenum">
              <a:rPr lang="en-US" sz="1200" smtClean="0">
                <a:latin typeface="Arial" charset="0"/>
              </a:rPr>
              <a:pPr eaLnBrk="1" hangingPunct="1"/>
              <a:t>85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Those who do not learn to cope effectively with normal day-to-day stressors cannot function normally when the stress level is high and thus are at risk for becoming physically or mentally ill. </a:t>
            </a:r>
          </a:p>
          <a:p>
            <a:r>
              <a:rPr lang="en-US" smtClean="0">
                <a:ea typeface="ＭＳ Ｐゴシック" pitchFamily="34" charset="-128"/>
              </a:rPr>
              <a:t>Those who do learn good coping strategies can maintain their ability to function, despite high-level stress.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B5F6E96-C9F3-41E3-81BD-BB2D4748B1F4}" type="slidenum">
              <a:rPr lang="en-US" sz="1200" smtClean="0">
                <a:latin typeface="Arial" charset="0"/>
              </a:rPr>
              <a:pPr eaLnBrk="1" hangingPunct="1"/>
              <a:t>86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6FEC3D2-CD8A-4E64-9987-8A6DD1914083}" type="slidenum">
              <a:rPr lang="en-US" sz="1200" smtClean="0">
                <a:latin typeface="Arial" pitchFamily="34" charset="0"/>
              </a:rPr>
              <a:pPr eaLnBrk="1" hangingPunct="1"/>
              <a:t>11</a:t>
            </a:fld>
            <a:endParaRPr lang="en-US" sz="12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598E55F-74B7-44A4-9946-530E86D304E6}" type="slidenum">
              <a:rPr lang="en-US" sz="1200" smtClean="0">
                <a:latin typeface="Arial" charset="0"/>
              </a:rPr>
              <a:pPr eaLnBrk="1" hangingPunct="1"/>
              <a:t>87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13-1 on p. 229. 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274BB66-770E-46FF-9017-343DFB94320F}" type="slidenum">
              <a:rPr lang="en-US" sz="1200" smtClean="0">
                <a:latin typeface="Arial" charset="0"/>
              </a:rPr>
              <a:pPr eaLnBrk="1" hangingPunct="1"/>
              <a:t>88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ACB9081-0171-407E-8F52-B65B8B7D9487}" type="slidenum">
              <a:rPr lang="en-US" sz="1200" smtClean="0">
                <a:latin typeface="Arial" charset="0"/>
              </a:rPr>
              <a:pPr eaLnBrk="1" hangingPunct="1"/>
              <a:t>89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118BA6D-4440-4A86-834F-F7C012023F85}" type="slidenum">
              <a:rPr lang="en-US" sz="1200" smtClean="0">
                <a:latin typeface="Arial" charset="0"/>
              </a:rPr>
              <a:pPr eaLnBrk="1" hangingPunct="1"/>
              <a:t>90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relaxation techniques may be used to cope with stress?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D15C890-BF96-4E6E-B907-CC92EC079446}" type="slidenum">
              <a:rPr lang="en-US" sz="1200" smtClean="0">
                <a:latin typeface="Arial" charset="0"/>
              </a:rPr>
              <a:pPr eaLnBrk="1" hangingPunct="1"/>
              <a:t>92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8EB31C9-E17C-4A86-B073-D56202CE0C46}" type="slidenum">
              <a:rPr lang="en-US" sz="1200" smtClean="0">
                <a:latin typeface="Arial" charset="0"/>
              </a:rPr>
              <a:pPr eaLnBrk="1" hangingPunct="1"/>
              <a:t>94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79031F66-4F48-4AB0-AD7A-63F73C500EF7}" type="slidenum">
              <a:rPr lang="en-US" sz="1200" smtClean="0">
                <a:latin typeface="Arial" charset="0"/>
              </a:rPr>
              <a:pPr eaLnBrk="1" hangingPunct="1"/>
              <a:t>95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1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897CFDA-DA6E-4011-9996-0C8AF8BBEA80}" type="slidenum">
              <a:rPr lang="en-US" sz="1200" smtClean="0">
                <a:latin typeface="Arial" charset="0"/>
              </a:rPr>
              <a:pPr eaLnBrk="1" hangingPunct="1"/>
              <a:t>96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Because people develop their values based on a unique combination of time, place, and experiences, no two people have the exact same beliefs and values.</a:t>
            </a:r>
          </a:p>
          <a:p>
            <a:r>
              <a:rPr lang="en-US" smtClean="0">
                <a:ea typeface="ＭＳ Ｐゴシック" pitchFamily="34" charset="-128"/>
              </a:rPr>
              <a:t>How may a person’s values differ according to when they were born?</a:t>
            </a:r>
          </a:p>
          <a:p>
            <a:r>
              <a:rPr lang="en-US" smtClean="0">
                <a:ea typeface="ＭＳ Ｐゴシック" pitchFamily="34" charset="-128"/>
              </a:rPr>
              <a:t>What is the most effective way to change beliefs and values?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CE632FF-844F-49BA-A9E6-AC9AA16CBFB4}" type="slidenum">
              <a:rPr lang="en-US" sz="1200" smtClean="0">
                <a:latin typeface="Arial" charset="0"/>
              </a:rPr>
              <a:pPr eaLnBrk="1" hangingPunct="1"/>
              <a:t>97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E533620-6954-4928-BDA8-02CE49158998}" type="slidenum">
              <a:rPr lang="en-US" sz="1200" smtClean="0">
                <a:latin typeface="Arial" charset="0"/>
              </a:rPr>
              <a:pPr eaLnBrk="1" hangingPunct="1"/>
              <a:t>98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197E124-54D7-411C-96A7-CD4A234176CA}" type="slidenum">
              <a:rPr lang="en-US" sz="1200" smtClean="0">
                <a:latin typeface="Arial" pitchFamily="34" charset="0"/>
              </a:rPr>
              <a:pPr eaLnBrk="1" hangingPunct="1"/>
              <a:t>12</a:t>
            </a:fld>
            <a:endParaRPr lang="en-US" sz="1200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35BEFA2-8D48-4E9B-A3E6-CD3994B4B977}" type="slidenum">
              <a:rPr lang="en-US" sz="1200" smtClean="0">
                <a:latin typeface="Arial" charset="0"/>
              </a:rPr>
              <a:pPr eaLnBrk="1" hangingPunct="1"/>
              <a:t>99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Financial independence is important to these individuals.</a:t>
            </a:r>
          </a:p>
          <a:p>
            <a:r>
              <a:rPr lang="en-US" smtClean="0">
                <a:ea typeface="ＭＳ Ｐゴシック" pitchFamily="34" charset="-128"/>
              </a:rPr>
              <a:t>Why may they refuse to buy medications?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2C24029-3E14-4798-9B1E-A390F3BC37A4}" type="slidenum">
              <a:rPr lang="en-US" sz="1200" smtClean="0">
                <a:latin typeface="Arial" charset="0"/>
              </a:rPr>
              <a:pPr eaLnBrk="1" hangingPunct="1"/>
              <a:t>100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2A65BAC-CF44-4224-9FB7-B558EA9D9B70}" type="slidenum">
              <a:rPr lang="en-US" sz="1200" smtClean="0">
                <a:latin typeface="Arial" charset="0"/>
              </a:rPr>
              <a:pPr eaLnBrk="1" hangingPunct="1"/>
              <a:t>101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FF1CF1F-333B-4D6C-AA7E-3C4CF137924E}" type="slidenum">
              <a:rPr lang="en-US" sz="1200" smtClean="0">
                <a:latin typeface="Arial" charset="0"/>
              </a:rPr>
              <a:pPr eaLnBrk="1" hangingPunct="1"/>
              <a:t>102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B3F2069-D8BB-4639-9490-3C483B0838FC}" type="slidenum">
              <a:rPr lang="en-US" sz="1200" smtClean="0">
                <a:latin typeface="Arial" charset="0"/>
              </a:rPr>
              <a:pPr eaLnBrk="1" hangingPunct="1"/>
              <a:t>103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Why have some sociologists defined America as a “fruit salad” rather than as a “melting pot?”</a:t>
            </a:r>
          </a:p>
          <a:p>
            <a:r>
              <a:rPr lang="en-US" smtClean="0">
                <a:ea typeface="ＭＳ Ｐゴシック" pitchFamily="34" charset="-128"/>
              </a:rPr>
              <a:t>New immigrants experience a period of “culture shock” when entering a new cultural environment in which their traditional values and practices differ from those of the dominant culture.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60614A3-EE8C-41E0-AF39-4C85C5025F84}" type="slidenum">
              <a:rPr lang="en-US" sz="1200" smtClean="0">
                <a:latin typeface="Arial" charset="0"/>
              </a:rPr>
              <a:pPr eaLnBrk="1" hangingPunct="1"/>
              <a:t>104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8916B96-6BF1-4E0B-96F4-A7759BB7284B}" type="slidenum">
              <a:rPr lang="en-US" sz="1200" smtClean="0">
                <a:latin typeface="Arial" charset="0"/>
              </a:rPr>
              <a:pPr eaLnBrk="1" hangingPunct="1"/>
              <a:t>105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emotions may be inspired by spirituality?</a:t>
            </a:r>
          </a:p>
          <a:p>
            <a:r>
              <a:rPr lang="en-US" smtClean="0">
                <a:ea typeface="ＭＳ Ｐゴシック" pitchFamily="34" charset="-128"/>
              </a:rPr>
              <a:t>Decisions regarding the end of life, including the use of high-technology interventions, living wills, euthanasia, or physician-assisted suicide, are usually based on religious beliefs and value systems.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07C2FB6-5EE9-44C6-A76F-A57CF8012E14}" type="slidenum">
              <a:rPr lang="en-US" sz="1200" smtClean="0">
                <a:latin typeface="Arial" charset="0"/>
              </a:rPr>
              <a:pPr eaLnBrk="1" hangingPunct="1"/>
              <a:t>106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See Figure 14-1 on p. 238. 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AB8A694-C50B-409E-A18E-E9B33832EBAA}" type="slidenum">
              <a:rPr lang="en-US" sz="1200" smtClean="0">
                <a:latin typeface="Arial" charset="0"/>
              </a:rPr>
              <a:pPr eaLnBrk="1" hangingPunct="1"/>
              <a:t>112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5A028C1-654C-46BF-B426-83D7F31E7C20}" type="slidenum">
              <a:rPr lang="en-US" sz="1200" smtClean="0">
                <a:latin typeface="Arial" charset="0"/>
              </a:rPr>
              <a:pPr eaLnBrk="1" hangingPunct="1"/>
              <a:t>113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D2D829A-EABE-4C60-BCCA-76248AE84380}" type="slidenum">
              <a:rPr lang="en-US" sz="1200" smtClean="0">
                <a:latin typeface="Arial" pitchFamily="34" charset="0"/>
              </a:rPr>
              <a:pPr eaLnBrk="1" hangingPunct="1"/>
              <a:t>13</a:t>
            </a:fld>
            <a:endParaRPr lang="en-US" sz="1200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See Figure 10-7 on p. 196. 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4DAC1D2-462B-4E47-A614-E25B6DA526C4}" type="slidenum">
              <a:rPr lang="en-US" sz="1200" smtClean="0">
                <a:latin typeface="Arial" charset="0"/>
              </a:rPr>
              <a:pPr eaLnBrk="1" hangingPunct="1"/>
              <a:t>114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647116A-3AAE-44FD-9CD6-D8F7B25284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45DB1F-9514-41F8-8B50-96B82A5CA68B}" type="datetimeFigureOut">
              <a:rPr lang="en-US" smtClean="0"/>
              <a:t>3/18/2013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VN057 Gerontology 7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10,11,12,13,14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09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Assessment for Disturbed Thought Processes (cont.)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Are there significant behavior changes 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Is the person restless, uncooperative, belligerent, angry, withdrawn, or threatening?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Have they had any delusions or hallucinations?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Are there any times of day when behavior is most noticeably different?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Do they have a history of stroke or other brain disease?</a:t>
            </a:r>
          </a:p>
        </p:txBody>
      </p:sp>
      <p:sp>
        <p:nvSpPr>
          <p:cNvPr id="3686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D8BBFBA-7E17-42FA-9081-8AB0402E805E}" type="slidenum">
              <a:rPr lang="en-US" sz="1000" smtClean="0">
                <a:latin typeface="Arial" pitchFamily="34" charset="0"/>
              </a:rPr>
              <a:pPr eaLnBrk="1" hangingPunct="1"/>
              <a:t>10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Economic Values (cont.)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May save or hoard- even items that present health hazards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value saving rather than wasting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store excessive number of personal belongings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Clutter- safety hazard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refuse to see a doctor or wait until seriously ill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concerned about the cost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Grew up without insurance, paid cash for med care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Limited savings</a:t>
            </a:r>
          </a:p>
          <a:p>
            <a:pPr marL="914400" lvl="2" indent="0"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AF1A7B2-AC04-48C7-8B94-989B1B991842}" type="slidenum">
              <a:rPr lang="en-US" sz="1000" smtClean="0">
                <a:latin typeface="Arial" charset="0"/>
              </a:rPr>
              <a:pPr eaLnBrk="1" hangingPunct="1"/>
              <a:t>100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831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Intrapersonal Values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value respect and obedience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Can’t understand why their families do not automatically accept what they say &amp; follow  directions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more divergent the values of various family members, the more likely there are to be misunderstandings and conflict</a:t>
            </a: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77AEA820-F658-468C-86DA-17C4827CE468}" type="slidenum">
              <a:rPr lang="en-US" sz="1000" smtClean="0">
                <a:latin typeface="Arial" charset="0"/>
              </a:rPr>
              <a:pPr eaLnBrk="1" hangingPunct="1"/>
              <a:t>101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421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Cultural Values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Shared cultural values define authority structure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 establish norms for language and communication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establish a basis for decision making and lifestyle choices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 heterogeneity of cultures creates a vibrant and dynamic society, but also creates many opportunities for prejudice and misunderstanding</a:t>
            </a:r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55B7A96-8018-4F90-A63F-93535E0B13B9}" type="slidenum">
              <a:rPr lang="en-US" sz="1000" smtClean="0">
                <a:latin typeface="Arial" charset="0"/>
              </a:rPr>
              <a:pPr eaLnBrk="1" hangingPunct="1"/>
              <a:t>102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047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Cultural Values (cont.)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older adults have lived in this country for years but still identify more with their ethnic group or country of origin than with the dominant society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4DFF29D-BA43-470D-BDB0-F5A47F0F59AC}" type="slidenum">
              <a:rPr lang="en-US" sz="1000" smtClean="0">
                <a:latin typeface="Arial" charset="0"/>
              </a:rPr>
              <a:pPr eaLnBrk="1" hangingPunct="1"/>
              <a:t>103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588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Spiritual or Religious Values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Spirituality-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relationship between the person and something greater [higher power]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These beliefs give meaning to life and to all the positive and negative experiences that occur during a lifetime</a:t>
            </a: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93E3ADE-7753-4B90-8DD5-CF86DE497DE3}" type="slidenum">
              <a:rPr lang="en-US" sz="1000" smtClean="0">
                <a:latin typeface="Arial" charset="0"/>
              </a:rPr>
              <a:pPr eaLnBrk="1" hangingPunct="1"/>
              <a:t>104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563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Spiritual or Religious Values (cont.)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Many of today’s older adults were raised in an organized religion that played an important role in the formulation of their values and beliefs</a:t>
            </a: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3BE8845-BF7B-44F8-8999-4DAFF5811CA4}" type="slidenum">
              <a:rPr lang="en-US" sz="1000" smtClean="0">
                <a:latin typeface="Arial" charset="0"/>
              </a:rPr>
              <a:pPr eaLnBrk="1" hangingPunct="1"/>
              <a:t>105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182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7651" name="Content Placeholder 7" descr="f06-03-A04518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7" y="3086098"/>
            <a:ext cx="2743206" cy="1828804"/>
          </a:xfrm>
        </p:spPr>
      </p:pic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6540D13-A0B0-468A-869F-7CD0ACB52D37}" type="slidenum">
              <a:rPr lang="en-US" sz="1000" smtClean="0">
                <a:latin typeface="Arial" charset="0"/>
              </a:rPr>
              <a:pPr eaLnBrk="1" hangingPunct="1"/>
              <a:t>106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66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1500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4625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843088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4847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0025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339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Assessment for Disturbed Thought Processes (cont.)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Have there been any recent changes in medication or dosage?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Are there any signs of infection?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What is the level of hydration?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Is the person constipated?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What is the person’s oxygen saturation?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What are the results of the Folstein Mini-Mental State Examination (MMSE)? 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7AEF64F-0E1C-4A4B-A2E1-C0CE184E10A2}" type="slidenum">
              <a:rPr lang="en-US" sz="1000" smtClean="0">
                <a:latin typeface="Arial" pitchFamily="34" charset="0"/>
              </a:rPr>
              <a:pPr eaLnBrk="1" hangingPunct="1"/>
              <a:t>11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000250"/>
            <a:ext cx="42386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4167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185863"/>
            <a:ext cx="67246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7999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Process for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Spiritual Distress</a:t>
            </a:r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BE0EA52D-B745-4966-B9E7-CA532BBA5D41}" type="slidenum">
              <a:rPr lang="en-US" sz="1000" smtClean="0">
                <a:latin typeface="Arial" charset="0"/>
              </a:rPr>
              <a:pPr eaLnBrk="1" hangingPunct="1"/>
              <a:t>112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697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Assessment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is the person’s cultural background?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Do they have any specific cultural or religious beliefs related to health?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Is religion a significant factor in the person’s life?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Do they attend religious services regularly?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is the person’s religious denomination, sect, church, etc.?</a:t>
            </a: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97969FC-3C7A-4A58-BEC6-784182A62245}" type="slidenum">
              <a:rPr lang="en-US" sz="1000" smtClean="0">
                <a:latin typeface="Arial" charset="0"/>
              </a:rPr>
              <a:pPr eaLnBrk="1" hangingPunct="1"/>
              <a:t>113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401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Interventions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Determine whether there are special spiritual practices and/or restrictions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Identify significant persons who provide spiritual support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Determine whether there is any way that nurses can aid older adults in meeting their spiritual needs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Provide opportunities for the person to express spiritual needs and concerns</a:t>
            </a: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A383892-D617-4069-9B57-8C07850D3E36}" type="slidenum">
              <a:rPr lang="en-US" sz="1000" smtClean="0">
                <a:latin typeface="Arial" charset="0"/>
              </a:rPr>
              <a:pPr eaLnBrk="1" hangingPunct="1"/>
              <a:t>114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142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638300"/>
            <a:ext cx="60007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76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Pain Management</a:t>
            </a:r>
          </a:p>
        </p:txBody>
      </p:sp>
      <p:sp>
        <p:nvSpPr>
          <p:cNvPr id="48131" name="Rectangle 5"/>
          <p:cNvSpPr>
            <a:spLocks noGrp="1" noChangeArrowheads="1"/>
          </p:cNvSpPr>
          <p:nvPr>
            <p:ph idx="1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Pain can also be mistaken for dementia/delirium in the elderly.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97AD9EC-E846-478B-B7C1-9BEEC1D00A04}" type="slidenum">
              <a:rPr lang="en-US" sz="1000" smtClean="0">
                <a:latin typeface="Arial" pitchFamily="34" charset="0"/>
              </a:rPr>
              <a:pPr eaLnBrk="1" hangingPunct="1"/>
              <a:t>12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Pain Scales</a:t>
            </a:r>
          </a:p>
        </p:txBody>
      </p:sp>
      <p:pic>
        <p:nvPicPr>
          <p:cNvPr id="50179" name="Content Placeholder 9" descr="f10-06AB-A05423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3" r="-851"/>
          <a:stretch>
            <a:fillRect/>
          </a:stretch>
        </p:blipFill>
        <p:spPr>
          <a:xfrm>
            <a:off x="2090738" y="1208088"/>
            <a:ext cx="4937125" cy="5149850"/>
          </a:xfrm>
          <a:prstGeom prst="rect">
            <a:avLst/>
          </a:prstGeom>
        </p:spPr>
      </p:pic>
      <p:sp>
        <p:nvSpPr>
          <p:cNvPr id="5018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3E3837A-CA06-4CC0-B012-AFF659E7CD14}" type="slidenum">
              <a:rPr lang="en-US" sz="1000" smtClean="0">
                <a:latin typeface="Arial" pitchFamily="34" charset="0"/>
              </a:rPr>
              <a:pPr eaLnBrk="1" hangingPunct="1"/>
              <a:t>13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Interventions for Pain</a:t>
            </a:r>
          </a:p>
        </p:txBody>
      </p:sp>
      <p:sp>
        <p:nvSpPr>
          <p:cNvPr id="49155" name="Rectangle 5"/>
          <p:cNvSpPr>
            <a:spLocks noGrp="1" noChangeArrowheads="1"/>
          </p:cNvSpPr>
          <p:nvPr>
            <p:ph idx="1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assess the nature and severity of the pain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Provide comfort measures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Avoid actions that increase pain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Anticipate situations likely to cause pain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Teach </a:t>
            </a:r>
            <a:r>
              <a:rPr lang="en-US" dirty="0" err="1" smtClean="0">
                <a:ea typeface="ＭＳ Ｐゴシック" pitchFamily="34" charset="-128"/>
              </a:rPr>
              <a:t>nonpharmacologic</a:t>
            </a:r>
            <a:r>
              <a:rPr lang="en-US" dirty="0" smtClean="0">
                <a:ea typeface="ＭＳ Ｐゴシック" pitchFamily="34" charset="-128"/>
              </a:rPr>
              <a:t> approaches to pain control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Administer medications as ordered</a:t>
            </a: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FA2EC27-E02B-4FB9-A033-67843D770870}" type="slidenum">
              <a:rPr lang="en-US" sz="1000" smtClean="0">
                <a:latin typeface="Arial" pitchFamily="34" charset="0"/>
              </a:rPr>
              <a:pPr eaLnBrk="1" hangingPunct="1"/>
              <a:t>14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1"/>
            <a:ext cx="7772400" cy="99059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11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066800"/>
            <a:ext cx="6400800" cy="4648200"/>
          </a:xfrm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Self-Perception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and Self-Concept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9664D32-7E6F-42E8-945B-EFF338009A7B}" type="slidenum">
              <a:rPr lang="en-US" sz="1000" smtClean="0">
                <a:latin typeface="Arial" charset="0"/>
              </a:rPr>
              <a:pPr eaLnBrk="1" hangingPunct="1"/>
              <a:t>15</a:t>
            </a:fld>
            <a:endParaRPr lang="en-US" sz="1000" smtClean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60" y="2438400"/>
            <a:ext cx="28384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880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28601"/>
            <a:ext cx="7772400" cy="175259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Normal Self-Perception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and Self-Concept</a:t>
            </a:r>
          </a:p>
        </p:txBody>
      </p:sp>
      <p:sp>
        <p:nvSpPr>
          <p:cNvPr id="51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51EDEAC-9C06-4812-BF5B-751E7F490379}" type="slidenum">
              <a:rPr lang="en-US" sz="1000" smtClean="0">
                <a:latin typeface="Arial" charset="0"/>
              </a:rPr>
              <a:pPr eaLnBrk="1" hangingPunct="1"/>
              <a:t>16</a:t>
            </a:fld>
            <a:endParaRPr lang="en-US" sz="1000" smtClean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95488"/>
            <a:ext cx="3810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22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Self-Identity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attitudes </a:t>
            </a:r>
            <a:r>
              <a:rPr lang="en-US" dirty="0">
                <a:ea typeface="ＭＳ Ｐゴシック" pitchFamily="34" charset="-128"/>
              </a:rPr>
              <a:t>&amp;</a:t>
            </a:r>
            <a:r>
              <a:rPr lang="en-US" dirty="0" smtClean="0">
                <a:ea typeface="ＭＳ Ｐゴシック" pitchFamily="34" charset="-128"/>
              </a:rPr>
              <a:t> perceptions people have about themselves- abilities &amp; self-worth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self-identity- values, life experiences &amp; interactions with others</a:t>
            </a: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8DFD8AB-A3AC-41DF-9AAD-3B77065C515A}" type="slidenum">
              <a:rPr lang="en-US" sz="1000" smtClean="0">
                <a:latin typeface="Arial" charset="0"/>
              </a:rPr>
              <a:pPr eaLnBrk="1" hangingPunct="1"/>
              <a:t>17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99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Self-Identity (cont.)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with good self-worth and high self-esteem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Have strong personal values &amp; believe that they have the ability to control their lives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Have had positive life experiences and have received positive feedback from others</a:t>
            </a:r>
          </a:p>
        </p:txBody>
      </p:sp>
      <p:sp>
        <p:nvSpPr>
          <p:cNvPr id="717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5D7AB47-774E-4340-9453-9002F60DF865}" type="slidenum">
              <a:rPr lang="en-US" sz="1000" smtClean="0">
                <a:latin typeface="Arial" charset="0"/>
              </a:rPr>
              <a:pPr eaLnBrk="1" hangingPunct="1"/>
              <a:t>18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25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Self-Perception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Feedback from others affects our perception of ourselves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94" y="2819400"/>
            <a:ext cx="35623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386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Intelligence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Does not automatically decrease with aging</a:t>
            </a: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 nor does the ability to learn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The elderly tend to be slower and more cautious in their responses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This does not indicate lack of intelligence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Lack of formal schooling may make older adults appear less intelligent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63AA0EB-594C-4FA3-9150-D8BCF6170E6C}" type="slidenum">
              <a:rPr lang="en-US" sz="1000" smtClean="0">
                <a:latin typeface="Arial" pitchFamily="34" charset="0"/>
              </a:rPr>
              <a:pPr eaLnBrk="1" hangingPunct="1"/>
              <a:t>2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Self-Perception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who feel able to control what happens in their life look at things far differently from those who don’t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Powerlessness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“victim”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Choices in activities of daily living are reflections of  self-perception and level of self-esteem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“I can do it” </a:t>
            </a:r>
            <a:r>
              <a:rPr lang="en-US" dirty="0" err="1" smtClean="0">
                <a:ea typeface="ＭＳ Ｐゴシック" pitchFamily="34" charset="-128"/>
              </a:rPr>
              <a:t>vs</a:t>
            </a:r>
            <a:r>
              <a:rPr lang="en-US" dirty="0" smtClean="0">
                <a:ea typeface="ＭＳ Ｐゴシック" pitchFamily="34" charset="-128"/>
              </a:rPr>
              <a:t> “I can’t do it”</a:t>
            </a:r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D19FA48-1E9E-48BE-B19B-1A0236B2BAC5}" type="slidenum">
              <a:rPr lang="en-US" sz="1000" smtClean="0">
                <a:latin typeface="Arial" charset="0"/>
              </a:rPr>
              <a:pPr eaLnBrk="1" hangingPunct="1"/>
              <a:t>20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8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3" y="838200"/>
            <a:ext cx="754502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631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Self-Identity (cont.)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with poor self-worth and low self-esteem tend to have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weak personal values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think that they have little control over their lives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primarily negative life experiences and have received negative feedback from others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Though this is not always the case</a:t>
            </a:r>
          </a:p>
        </p:txBody>
      </p:sp>
      <p:sp>
        <p:nvSpPr>
          <p:cNvPr id="819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904EBA8-4E23-47FB-A393-83A987492908}" type="slidenum">
              <a:rPr lang="en-US" sz="1000" smtClean="0">
                <a:latin typeface="Arial" charset="0"/>
              </a:rPr>
              <a:pPr eaLnBrk="1" hangingPunct="1"/>
              <a:t>22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75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Self-Perception (cont.)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Problems related to self-perception and self-esteem are not as obvious as are physical problems</a:t>
            </a:r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8A55B9F-C1EE-4715-BB43-8B9B2CD7E6C7}" type="slidenum">
              <a:rPr lang="en-US" sz="1000" smtClean="0">
                <a:latin typeface="Arial" charset="0"/>
              </a:rPr>
              <a:pPr eaLnBrk="1" hangingPunct="1"/>
              <a:t>23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2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988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381001"/>
            <a:ext cx="7772400" cy="144779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/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Self-Perception, Self-Concept,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and Aging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9965245-D306-493D-9C62-FF735D120D7A}" type="slidenum">
              <a:rPr lang="en-US" sz="1000" smtClean="0">
                <a:latin typeface="Arial" charset="0"/>
              </a:rPr>
              <a:pPr eaLnBrk="1" hangingPunct="1"/>
              <a:t>25</a:t>
            </a:fld>
            <a:endParaRPr lang="en-US" sz="1000" smtClean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24150"/>
            <a:ext cx="30956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24150"/>
            <a:ext cx="35052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391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Attitudes Toward Aging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individuals develop their own perceptions of aging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older adults are dismayed with the realization they’re growing older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can even identify a particular moment when they perceived themselves as old</a:t>
            </a: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762C72D-BCFF-4178-B279-FF2040CEC2A9}" type="slidenum">
              <a:rPr lang="en-US" sz="1000" smtClean="0">
                <a:latin typeface="Arial" charset="0"/>
              </a:rPr>
              <a:pPr eaLnBrk="1" hangingPunct="1"/>
              <a:t>26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7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not </a:t>
            </a:r>
            <a:r>
              <a:rPr lang="en-US" dirty="0">
                <a:ea typeface="ＭＳ Ｐゴシック" pitchFamily="34" charset="-128"/>
              </a:rPr>
              <a:t>so much a matter of years lived or health status, but rather a matter of perception and </a:t>
            </a:r>
            <a:r>
              <a:rPr lang="en-US" dirty="0" smtClean="0">
                <a:ea typeface="ＭＳ Ｐゴシック" pitchFamily="34" charset="-128"/>
              </a:rPr>
              <a:t>attitude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52" y="2707298"/>
            <a:ext cx="238125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45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Self-Esteem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Throughout Life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c poor self-esteem all their lives don’t usually gain it with aging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 c healthy self-esteem when younger  may have some problems as they age, but these are usually a result of societal attitudes</a:t>
            </a: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74A213E-8FE7-4A58-9D28-A08AA7022207}" type="slidenum">
              <a:rPr lang="en-US" sz="1000" smtClean="0">
                <a:latin typeface="Arial" charset="0"/>
              </a:rPr>
              <a:pPr eaLnBrk="1" hangingPunct="1"/>
              <a:t>28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26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???</a:t>
            </a:r>
          </a:p>
        </p:txBody>
      </p:sp>
      <p:sp>
        <p:nvSpPr>
          <p:cNvPr id="4301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itchFamily="-111" charset="2"/>
              <a:buNone/>
              <a:defRPr/>
            </a:pPr>
            <a:r>
              <a:rPr lang="en-US" dirty="0" smtClean="0"/>
              <a:t>Successful aging has sometimes been described as:</a:t>
            </a:r>
          </a:p>
          <a:p>
            <a:pPr marL="514350" indent="-514350" eaLnBrk="1" hangingPunct="1">
              <a:buSzPct val="100000"/>
              <a:buFont typeface="+mj-lt"/>
              <a:buAutoNum type="alphaUcPeriod"/>
              <a:defRPr/>
            </a:pPr>
            <a:r>
              <a:rPr lang="en-US" dirty="0" smtClean="0"/>
              <a:t>ageism.</a:t>
            </a:r>
          </a:p>
          <a:p>
            <a:pPr marL="514350" indent="-514350" eaLnBrk="1" hangingPunct="1">
              <a:buSzPct val="100000"/>
              <a:buFont typeface="+mj-lt"/>
              <a:buAutoNum type="alphaUcPeriod"/>
              <a:defRPr/>
            </a:pPr>
            <a:r>
              <a:rPr lang="en-US" dirty="0" smtClean="0"/>
              <a:t>mind over matter.</a:t>
            </a:r>
          </a:p>
          <a:p>
            <a:pPr marL="514350" indent="-514350" eaLnBrk="1" hangingPunct="1">
              <a:buSzPct val="100000"/>
              <a:buFont typeface="+mj-lt"/>
              <a:buAutoNum type="alphaUcPeriod"/>
              <a:defRPr/>
            </a:pPr>
            <a:r>
              <a:rPr lang="en-US" dirty="0" smtClean="0"/>
              <a:t>great body image.</a:t>
            </a:r>
          </a:p>
          <a:p>
            <a:pPr marL="514350" indent="-514350" eaLnBrk="1" hangingPunct="1">
              <a:buSzPct val="100000"/>
              <a:buFont typeface="+mj-lt"/>
              <a:buAutoNum type="alphaUcPeriod"/>
              <a:defRPr/>
            </a:pPr>
            <a:r>
              <a:rPr lang="en-US" dirty="0" smtClean="0"/>
              <a:t>being over the hill.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5365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smtClean="0">
                <a:latin typeface="Arial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6705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57413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309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Extent of Physical Change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will do anything within their power to avoid s/s of aging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Hair dye, facial creams </a:t>
            </a:r>
            <a:r>
              <a:rPr lang="en-US" dirty="0" err="1" smtClean="0">
                <a:ea typeface="ＭＳ Ｐゴシック" pitchFamily="34" charset="-128"/>
              </a:rPr>
              <a:t>etc</a:t>
            </a:r>
            <a:r>
              <a:rPr lang="en-US" dirty="0" smtClean="0">
                <a:ea typeface="ＭＳ Ｐゴシック" pitchFamily="34" charset="-128"/>
              </a:rPr>
              <a:t> very common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Women- HRT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to maintain their sense of self-worth, some, w/enough money may try cosmetic surgery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&amp; hair transplants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greater the of change, the more likely the person is to experience problems related to self-concept</a:t>
            </a:r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4199208-EDB1-472B-84C1-455B0056C412}" type="slidenum">
              <a:rPr lang="en-US" sz="1000" smtClean="0">
                <a:latin typeface="Arial" charset="0"/>
              </a:rPr>
              <a:pPr eaLnBrk="1" hangingPunct="1"/>
              <a:t>30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60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629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978728" cy="689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672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Emotional Support Systems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Loss of loved ones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more damaging than loss  of physical and functional abilities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friends &amp; loved ones who made life worthwhile slip away, one by one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positive messages that a person is worthwhile, lovable, and loved become less frequent, and the reasons for living disappear</a:t>
            </a:r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848EACB-D4FE-4EE6-877B-6791B7B446FE}" type="slidenum">
              <a:rPr lang="en-US" sz="1000" smtClean="0">
                <a:latin typeface="Arial" charset="0"/>
              </a:rPr>
              <a:pPr eaLnBrk="1" hangingPunct="1"/>
              <a:t>32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60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Emotional Support Systems (cont.)</a:t>
            </a:r>
          </a:p>
        </p:txBody>
      </p:sp>
      <p:sp>
        <p:nvSpPr>
          <p:cNvPr id="2150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Older adults who are separated from their families and significant others are at increased risk for experiencing diminished self-worth as well as depression</a:t>
            </a:r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BE077DC-48B9-41D5-9B94-3619FD150D01}" type="slidenum">
              <a:rPr lang="en-US" sz="1000" smtClean="0">
                <a:latin typeface="Arial" charset="0"/>
              </a:rPr>
              <a:pPr eaLnBrk="1" hangingPunct="1"/>
              <a:t>33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775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800225"/>
            <a:ext cx="47625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435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Depression and Aging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763000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Difficult to recognize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signs are similar to many medical disorders or medication side effects</a:t>
            </a:r>
          </a:p>
          <a:p>
            <a:pPr eaLnBrk="1" hangingPunct="1"/>
            <a:r>
              <a:rPr lang="en-US" dirty="0">
                <a:ea typeface="ＭＳ Ｐゴシック" pitchFamily="34" charset="-128"/>
              </a:rPr>
              <a:t>R</a:t>
            </a:r>
            <a:r>
              <a:rPr lang="en-US" dirty="0" smtClean="0">
                <a:ea typeface="ＭＳ Ｐゴシック" pitchFamily="34" charset="-128"/>
              </a:rPr>
              <a:t>elated to multiple factors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loss of independence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Loss of friends &amp; loved ones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increased medical problems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use of medications to treat disease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Med s/e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Sheer number of medications often referred to as “depressing”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D4AA7B0-7399-468F-9B4F-9A04594001ED}" type="slidenum">
              <a:rPr lang="en-US" sz="1000" smtClean="0">
                <a:latin typeface="Arial" charset="0"/>
              </a:rPr>
              <a:pPr eaLnBrk="1" hangingPunct="1"/>
              <a:t>35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0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Changes That Warrant Further Investigation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Stopping normal routines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Neglected self-care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Unwillingness to talk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Agitation and irritability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Suspiciousness or unjustified fears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Mood swings</a:t>
            </a: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1B226E3-50AD-41FD-BB58-6598D4F06919}" type="slidenum">
              <a:rPr lang="en-US" sz="1000" smtClean="0">
                <a:latin typeface="Arial" charset="0"/>
              </a:rPr>
              <a:pPr eaLnBrk="1" hangingPunct="1"/>
              <a:t>36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14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Depression </a:t>
            </a:r>
            <a:r>
              <a:rPr lang="en-US" dirty="0" err="1" smtClean="0"/>
              <a:t>cont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610600" cy="4525963"/>
          </a:xfrm>
        </p:spPr>
        <p:txBody>
          <a:bodyPr/>
          <a:lstStyle/>
          <a:p>
            <a:r>
              <a:rPr lang="en-US" dirty="0" smtClean="0"/>
              <a:t>Many similarities in symptoms</a:t>
            </a:r>
          </a:p>
          <a:p>
            <a:pPr lvl="1"/>
            <a:r>
              <a:rPr lang="en-US" dirty="0" smtClean="0"/>
              <a:t>Depression </a:t>
            </a:r>
            <a:r>
              <a:rPr lang="en-US" dirty="0" err="1" smtClean="0"/>
              <a:t>vs</a:t>
            </a:r>
            <a:r>
              <a:rPr lang="en-US" dirty="0" smtClean="0"/>
              <a:t> dementia</a:t>
            </a:r>
          </a:p>
          <a:p>
            <a:pPr lvl="1"/>
            <a:r>
              <a:rPr lang="en-US" dirty="0" smtClean="0"/>
              <a:t>Depression </a:t>
            </a:r>
            <a:r>
              <a:rPr lang="en-US" dirty="0" err="1" smtClean="0"/>
              <a:t>vs</a:t>
            </a:r>
            <a:r>
              <a:rPr lang="en-US" dirty="0" smtClean="0"/>
              <a:t> B12 </a:t>
            </a:r>
            <a:r>
              <a:rPr lang="en-US" dirty="0" err="1" smtClean="0"/>
              <a:t>defficiency</a:t>
            </a:r>
            <a:endParaRPr lang="en-US" dirty="0" smtClean="0"/>
          </a:p>
          <a:p>
            <a:pPr lvl="1"/>
            <a:r>
              <a:rPr lang="en-US" dirty="0" smtClean="0"/>
              <a:t>Depression </a:t>
            </a:r>
            <a:r>
              <a:rPr lang="en-US" dirty="0" err="1" smtClean="0"/>
              <a:t>vs</a:t>
            </a:r>
            <a:r>
              <a:rPr lang="en-US" dirty="0" smtClean="0"/>
              <a:t> dementia </a:t>
            </a:r>
            <a:r>
              <a:rPr lang="en-US" dirty="0" err="1" smtClean="0"/>
              <a:t>vs</a:t>
            </a:r>
            <a:r>
              <a:rPr lang="en-US" dirty="0" smtClean="0"/>
              <a:t> med s/e</a:t>
            </a:r>
          </a:p>
          <a:p>
            <a:pPr lvl="1"/>
            <a:r>
              <a:rPr lang="en-US" dirty="0" smtClean="0"/>
              <a:t>Depression </a:t>
            </a:r>
            <a:r>
              <a:rPr lang="en-US" dirty="0" err="1" smtClean="0"/>
              <a:t>vs</a:t>
            </a:r>
            <a:r>
              <a:rPr lang="en-US" dirty="0" smtClean="0"/>
              <a:t> illness </a:t>
            </a:r>
            <a:r>
              <a:rPr lang="en-US" dirty="0" err="1" smtClean="0"/>
              <a:t>vs</a:t>
            </a:r>
            <a:r>
              <a:rPr lang="en-US" dirty="0" smtClean="0"/>
              <a:t> dementia</a:t>
            </a:r>
          </a:p>
          <a:p>
            <a:pPr lvl="2"/>
            <a:r>
              <a:rPr lang="en-US" dirty="0" smtClean="0"/>
              <a:t>[especially infection-UTI]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26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Changes That Warrant Further Investigation (cont.)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Isolation and withdrawal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Increased use of alcohol or mood-altering drugs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Unexplained injuries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Verbalization of worthlessness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Verbalization of suicidal thoughts</a:t>
            </a: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43B4B40-3963-4483-BB4E-B4CB90A2B59A}" type="slidenum">
              <a:rPr lang="en-US" sz="1000" smtClean="0">
                <a:latin typeface="Arial" charset="0"/>
              </a:rPr>
              <a:pPr eaLnBrk="1" hangingPunct="1"/>
              <a:t>38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05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Suicide and Aging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915400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risk for suicide because of depression, severe emotional/physical pain, a recent loss, stressful event, or terminal illness</a:t>
            </a:r>
          </a:p>
          <a:p>
            <a:r>
              <a:rPr lang="en-US" dirty="0">
                <a:ea typeface="ＭＳ Ｐゴシック" pitchFamily="34" charset="-128"/>
              </a:rPr>
              <a:t>have often presented to health care providers with various physical </a:t>
            </a:r>
            <a:r>
              <a:rPr lang="en-US" dirty="0" smtClean="0">
                <a:ea typeface="ＭＳ Ｐゴシック" pitchFamily="34" charset="-128"/>
              </a:rPr>
              <a:t>complaints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Depression/anxiety often have physical manifestations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Insomnia, GI disturbances, fibromyalgia </a:t>
            </a:r>
            <a:r>
              <a:rPr lang="en-US" dirty="0" err="1" smtClean="0">
                <a:ea typeface="ＭＳ Ｐゴシック" pitchFamily="34" charset="-128"/>
              </a:rPr>
              <a:t>etc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highest rate of successful suicides compared to  other age groups</a:t>
            </a: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67A74BAB-998E-4458-8801-19031363A0E5}" type="slidenum">
              <a:rPr lang="en-US" sz="1000" smtClean="0">
                <a:latin typeface="Arial" charset="0"/>
              </a:rPr>
              <a:pPr eaLnBrk="1" hangingPunct="1"/>
              <a:t>39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8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Memory Loss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Some degree of forgetfulness is common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fear that they are “losing their minds” or developing serious problems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older persons can compensate for memory gaps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relying more on the large pool of experience gathered over a lifetime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5D8157C-74B2-450C-9AD8-CE7DF56C4937}" type="slidenum">
              <a:rPr lang="en-US" sz="1000" smtClean="0">
                <a:latin typeface="Arial" pitchFamily="34" charset="0"/>
              </a:rPr>
              <a:pPr eaLnBrk="1" hangingPunct="1"/>
              <a:t>4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Process for Disturbed Self-Perception and Self-Concept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When an older adult has a poor self-concept, fears and anxieties increase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As control over one’s life decreases, self-esteem plummets even lower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feelings of hopelessness and powerlessness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lead to depression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Depression leads to isolation from others, further decreasing the sense of self-worth</a:t>
            </a: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4BDF878-9C3B-4E19-8170-DE5A9D10C8C4}" type="slidenum">
              <a:rPr lang="en-US" sz="1000" smtClean="0">
                <a:latin typeface="Arial" charset="0"/>
              </a:rPr>
              <a:pPr eaLnBrk="1" hangingPunct="1"/>
              <a:t>40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0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Nursing Process for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Disturbed Body Image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686800" cy="5105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experiencing body image disturbance are likely to refuse to look at or touch the affected body parts  </a:t>
            </a:r>
          </a:p>
          <a:p>
            <a:pPr lvl="1"/>
            <a:r>
              <a:rPr lang="en-US" dirty="0" err="1" smtClean="0">
                <a:ea typeface="ＭＳ Ｐゴシック" pitchFamily="34" charset="-128"/>
              </a:rPr>
              <a:t>Ostomy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Mastectomy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Aging in general; incontinence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In severe disturbances- may deny change has occurred </a:t>
            </a:r>
            <a:r>
              <a:rPr lang="en-US" dirty="0">
                <a:ea typeface="ＭＳ Ｐゴシック" pitchFamily="34" charset="-128"/>
              </a:rPr>
              <a:t>&amp;</a:t>
            </a:r>
            <a:r>
              <a:rPr lang="en-US" dirty="0" smtClean="0">
                <a:ea typeface="ＭＳ Ｐゴシック" pitchFamily="34" charset="-128"/>
              </a:rPr>
              <a:t> act as though nothing  happened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may verbalize feelings of worthlessness and powerlessness</a:t>
            </a: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3867B50-7E0A-46F9-AF06-8AE118247B3E}" type="slidenum">
              <a:rPr lang="en-US" sz="1000" smtClean="0">
                <a:latin typeface="Arial" charset="0"/>
              </a:rPr>
              <a:pPr eaLnBrk="1" hangingPunct="1"/>
              <a:t>41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66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Interventions for Situational Low Self-Esteem</a:t>
            </a: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Explore feelings </a:t>
            </a:r>
            <a:r>
              <a:rPr lang="en-US" dirty="0">
                <a:ea typeface="ＭＳ Ｐゴシック" pitchFamily="34" charset="-128"/>
              </a:rPr>
              <a:t>&amp;</a:t>
            </a:r>
            <a:r>
              <a:rPr lang="en-US" dirty="0" smtClean="0">
                <a:ea typeface="ＭＳ Ｐゴシック" pitchFamily="34" charset="-128"/>
              </a:rPr>
              <a:t> concerns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Demonstrate acceptance of older adults as people with value and self-worth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Encourage participation in self-care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Provide opportunities for reminiscence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Encourage family to participate in reminiscence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Provide pictures or items that bring back memories of happy times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Encourage families to communicate positive feelings to the older person</a:t>
            </a:r>
          </a:p>
        </p:txBody>
      </p:sp>
      <p:sp>
        <p:nvSpPr>
          <p:cNvPr id="3379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81E83EF-B2E0-4459-9CF6-AD46A4E7718E}" type="slidenum">
              <a:rPr lang="en-US" sz="1000" smtClean="0">
                <a:latin typeface="Arial" charset="0"/>
              </a:rPr>
              <a:pPr eaLnBrk="1" hangingPunct="1"/>
              <a:t>42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36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Active Participation in Care</a:t>
            </a:r>
          </a:p>
        </p:txBody>
      </p:sp>
      <p:pic>
        <p:nvPicPr>
          <p:cNvPr id="34819" name="Content Placeholder 8" descr="f11-01-A05243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7" y="2895598"/>
            <a:ext cx="2743206" cy="1828804"/>
          </a:xfrm>
        </p:spPr>
      </p:pic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9B82A77-5337-4E37-AB45-F7F18DE785FE}" type="slidenum">
              <a:rPr lang="en-US" sz="1000" smtClean="0">
                <a:latin typeface="Arial" charset="0"/>
              </a:rPr>
              <a:pPr eaLnBrk="1" hangingPunct="1"/>
              <a:t>43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37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Reminiscing</a:t>
            </a:r>
          </a:p>
        </p:txBody>
      </p:sp>
      <p:pic>
        <p:nvPicPr>
          <p:cNvPr id="35843" name="Content Placeholder 4" descr="f11-02-A05243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7" y="2895598"/>
            <a:ext cx="2743206" cy="1828804"/>
          </a:xfrm>
        </p:spPr>
      </p:pic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118BCF0-2714-4FB8-8D28-38BA50D8ED1E}" type="slidenum">
              <a:rPr lang="en-US" sz="1000" smtClean="0">
                <a:latin typeface="Arial" charset="0"/>
              </a:rPr>
              <a:pPr eaLnBrk="1" hangingPunct="1"/>
              <a:t>44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06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Self-Esteem in Aging</a:t>
            </a:r>
          </a:p>
        </p:txBody>
      </p:sp>
      <p:pic>
        <p:nvPicPr>
          <p:cNvPr id="36867" name="Content Placeholder 4" descr="8782363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56" y="1582189"/>
            <a:ext cx="2963487" cy="4455622"/>
          </a:xfrm>
        </p:spPr>
      </p:pic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90102F9-0644-42EA-81AC-6EAD7926E578}" type="slidenum">
              <a:rPr lang="en-US" sz="1000" smtClean="0">
                <a:latin typeface="Arial" charset="0"/>
              </a:rPr>
              <a:pPr eaLnBrk="1" hangingPunct="1"/>
              <a:t>45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08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Nursing Process for Fear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534400" cy="5287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Fear=feeling of dread or apprehension regarding an identified source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student fear….comprehensive final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common fears in older adults 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disruption in lives or routines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Crime and victimization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Loss of loved ones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Disease, injury, pain and suffering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Loss of independence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Financial destitution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Loneliness</a:t>
            </a:r>
          </a:p>
        </p:txBody>
      </p:sp>
      <p:sp>
        <p:nvSpPr>
          <p:cNvPr id="3789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BB13CB4-F397-4DB0-BAD3-738E8CA21073}" type="slidenum">
              <a:rPr lang="en-US" sz="1000" smtClean="0">
                <a:latin typeface="Arial" charset="0"/>
              </a:rPr>
              <a:pPr eaLnBrk="1" hangingPunct="1"/>
              <a:t>46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89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Nursing Interventions for Fear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Provide opportunities to express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Remove or reduce the most common sources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Provide explanations for all care procedures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Encourage verbalization of thoughts &amp; feelings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quiet environment </a:t>
            </a:r>
            <a:r>
              <a:rPr lang="en-US" dirty="0">
                <a:ea typeface="ＭＳ Ｐゴシック" pitchFamily="34" charset="-128"/>
              </a:rPr>
              <a:t>&amp;</a:t>
            </a:r>
            <a:r>
              <a:rPr lang="en-US" dirty="0" smtClean="0">
                <a:ea typeface="ＭＳ Ｐゴシック" pitchFamily="34" charset="-128"/>
              </a:rPr>
              <a:t> reduce excessive stimulation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Provide distraction or diversion</a:t>
            </a:r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747F617-8936-479E-A19D-795FA95F64F3}" type="slidenum">
              <a:rPr lang="en-US" sz="1000" smtClean="0">
                <a:latin typeface="Arial" charset="0"/>
              </a:rPr>
              <a:pPr eaLnBrk="1" hangingPunct="1"/>
              <a:t>47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11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Crafts</a:t>
            </a:r>
          </a:p>
        </p:txBody>
      </p:sp>
      <p:pic>
        <p:nvPicPr>
          <p:cNvPr id="39939" name="Content Placeholder 7" descr="8747046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22" y="1582189"/>
            <a:ext cx="2975956" cy="4455622"/>
          </a:xfrm>
        </p:spPr>
      </p:pic>
      <p:sp>
        <p:nvSpPr>
          <p:cNvPr id="399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DDB8FC9-28A1-4CA4-BC43-467EB679E591}" type="slidenum">
              <a:rPr lang="en-US" sz="1000" smtClean="0">
                <a:latin typeface="Arial" charset="0"/>
              </a:rPr>
              <a:pPr eaLnBrk="1" hangingPunct="1"/>
              <a:t>48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26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clinical manifestations of powerlessness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Attempt to control environment…</a:t>
            </a:r>
          </a:p>
          <a:p>
            <a:pPr lvl="1"/>
            <a:r>
              <a:rPr lang="en-US" dirty="0" smtClean="0"/>
              <a:t>Needy</a:t>
            </a:r>
          </a:p>
          <a:p>
            <a:pPr lvl="1"/>
            <a:r>
              <a:rPr lang="en-US" dirty="0" smtClean="0"/>
              <a:t>Attention seeking</a:t>
            </a:r>
          </a:p>
          <a:p>
            <a:pPr lvl="1"/>
            <a:r>
              <a:rPr lang="en-US" dirty="0" smtClean="0"/>
              <a:t>Multiple demands</a:t>
            </a:r>
          </a:p>
          <a:p>
            <a:pPr lvl="1"/>
            <a:r>
              <a:rPr lang="en-US" dirty="0" smtClean="0"/>
              <a:t>Refuse care</a:t>
            </a:r>
          </a:p>
          <a:p>
            <a:pPr lvl="1"/>
            <a:r>
              <a:rPr lang="en-US" dirty="0" smtClean="0"/>
              <a:t>Changing mind/conflicting demands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20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Delirium </a:t>
            </a:r>
            <a:r>
              <a:rPr lang="en-US" dirty="0" err="1" smtClean="0"/>
              <a:t>vs</a:t>
            </a:r>
            <a:r>
              <a:rPr lang="en-US" dirty="0" smtClean="0"/>
              <a:t> Dementia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Delirium</a:t>
            </a:r>
          </a:p>
          <a:p>
            <a:pPr lvl="1"/>
            <a:r>
              <a:rPr lang="en-US" dirty="0" smtClean="0"/>
              <a:t>Usually sudden onset</a:t>
            </a:r>
          </a:p>
          <a:p>
            <a:pPr lvl="1"/>
            <a:r>
              <a:rPr lang="en-US" dirty="0" smtClean="0"/>
              <a:t>Short time</a:t>
            </a:r>
          </a:p>
          <a:p>
            <a:pPr lvl="1"/>
            <a:r>
              <a:rPr lang="en-US" dirty="0" smtClean="0"/>
              <a:t>“fixable” </a:t>
            </a:r>
          </a:p>
          <a:p>
            <a:pPr lvl="2"/>
            <a:r>
              <a:rPr lang="en-US" dirty="0" smtClean="0"/>
              <a:t>Medication reaction</a:t>
            </a:r>
          </a:p>
          <a:p>
            <a:pPr lvl="2"/>
            <a:r>
              <a:rPr lang="en-US" dirty="0" smtClean="0"/>
              <a:t>Infection [especially bladder]</a:t>
            </a:r>
          </a:p>
          <a:p>
            <a:pPr lvl="2"/>
            <a:r>
              <a:rPr lang="en-US" dirty="0" smtClean="0"/>
              <a:t>B12 </a:t>
            </a:r>
            <a:r>
              <a:rPr lang="en-US" dirty="0" err="1" smtClean="0"/>
              <a:t>deffiency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Thyroid</a:t>
            </a:r>
          </a:p>
          <a:p>
            <a:pPr lvl="2"/>
            <a:r>
              <a:rPr lang="en-US" dirty="0" smtClean="0"/>
              <a:t>Alcohol/drug </a:t>
            </a:r>
            <a:r>
              <a:rPr lang="en-US" dirty="0" err="1" smtClean="0"/>
              <a:t>withdrawl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84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Nursing Process for Powerlessness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Powerlessness-People feel they have lost control of what happens to them </a:t>
            </a:r>
          </a:p>
          <a:p>
            <a:r>
              <a:rPr lang="en-US" dirty="0">
                <a:ea typeface="ＭＳ Ｐゴシック" pitchFamily="34" charset="-128"/>
              </a:rPr>
              <a:t>results from the loss of control of physical functions or body parts or from loss of a body part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Powerlessness-common with hospitalization or placement in an extended-care facility</a:t>
            </a:r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BA79FA3B-6DC4-41CC-B10F-4C1E238E18EA}" type="slidenum">
              <a:rPr lang="en-US" sz="1000" smtClean="0">
                <a:latin typeface="Arial" charset="0"/>
              </a:rPr>
              <a:pPr eaLnBrk="1" hangingPunct="1"/>
              <a:t>50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58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Interventions for Powerlessness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304800" y="1503363"/>
            <a:ext cx="8763000" cy="459263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Allow to make choices when possible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Encourage older adults to do as much as possible for themselves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Adapt environment to encourage independence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Explain reasons for changes in the plan of care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Avoid being overprotective or directive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Respect older adults’ right to refuse</a:t>
            </a:r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767B1CC-EC15-471A-96C2-51ACB509C5E5}" type="slidenum">
              <a:rPr lang="en-US" sz="1000" smtClean="0">
                <a:latin typeface="Arial" charset="0"/>
              </a:rPr>
              <a:pPr eaLnBrk="1" hangingPunct="1"/>
              <a:t>51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75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Assertiveness </a:t>
            </a:r>
            <a:r>
              <a:rPr lang="en-US" dirty="0" err="1" smtClean="0">
                <a:ea typeface="ＭＳ Ｐゴシック" pitchFamily="34" charset="-128"/>
              </a:rPr>
              <a:t>vs</a:t>
            </a:r>
            <a:r>
              <a:rPr lang="en-US" smtClean="0">
                <a:ea typeface="ＭＳ Ｐゴシック" pitchFamily="34" charset="-128"/>
              </a:rPr>
              <a:t> aggressiveness </a:t>
            </a:r>
          </a:p>
        </p:txBody>
      </p:sp>
      <p:pic>
        <p:nvPicPr>
          <p:cNvPr id="45059" name="Content Placeholder 7" descr="8766352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56" y="1582189"/>
            <a:ext cx="2963487" cy="4455622"/>
          </a:xfrm>
        </p:spPr>
      </p:pic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07F0A5A-2941-4FC6-A6E0-E192FC41DCA8}" type="slidenum">
              <a:rPr lang="en-US" sz="1000" smtClean="0">
                <a:latin typeface="Arial" charset="0"/>
              </a:rPr>
              <a:pPr eaLnBrk="1" hangingPunct="1"/>
              <a:t>52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02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1"/>
            <a:ext cx="7772400" cy="114299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12</a:t>
            </a: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219200"/>
            <a:ext cx="6400800" cy="762000"/>
          </a:xfrm>
          <a:ln/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>
                <a:ea typeface="ＭＳ Ｐゴシック" pitchFamily="34" charset="-128"/>
              </a:rPr>
              <a:t>Roles and Relationships</a:t>
            </a: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2460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0E98AB4-09E6-4291-8EEF-DC4985ACDEE9}" type="slidenum">
              <a:rPr lang="en-US" sz="1000" smtClean="0">
                <a:latin typeface="Arial" charset="0"/>
              </a:rPr>
              <a:pPr eaLnBrk="1" hangingPunct="1"/>
              <a:t>53</a:t>
            </a:fld>
            <a:endParaRPr lang="en-US" sz="1000" smtClean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0025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3127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Normal Roles and Relationships</a:t>
            </a:r>
          </a:p>
        </p:txBody>
      </p:sp>
      <p:sp>
        <p:nvSpPr>
          <p:cNvPr id="61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65DD077-B41B-4279-9DF7-538B05C49147}" type="slidenum">
              <a:rPr lang="en-US" sz="1000" smtClean="0">
                <a:latin typeface="Arial" charset="0"/>
              </a:rPr>
              <a:pPr eaLnBrk="1" hangingPunct="1"/>
              <a:t>54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64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Role 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socially accepted behavior pattern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People tend to establish their identities &amp; describe themselves based on the roles they play in life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Adult, senior citizen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Man, woman, husband, wife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Parent, child, son, daughter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Student, teacher, doctor, nurse, mechanic, housewife</a:t>
            </a:r>
          </a:p>
        </p:txBody>
      </p:sp>
      <p:sp>
        <p:nvSpPr>
          <p:cNvPr id="71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B9C65FD3-6D08-484B-86DD-AF24F36FBDE5}" type="slidenum">
              <a:rPr lang="en-US" sz="1000" smtClean="0">
                <a:latin typeface="Arial" charset="0"/>
              </a:rPr>
              <a:pPr eaLnBrk="1" hangingPunct="1"/>
              <a:t>55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58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Role (cont.)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roles over a lifetime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often must attempt to play several roles simultaneously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identified, defined, &amp; given value by the society in which a person lives</a:t>
            </a:r>
          </a:p>
        </p:txBody>
      </p:sp>
      <p:sp>
        <p:nvSpPr>
          <p:cNvPr id="819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C3A2F66-8B38-40BC-9EBD-4C75A81E40E1}" type="slidenum">
              <a:rPr lang="en-US" sz="1000" smtClean="0">
                <a:latin typeface="Arial" charset="0"/>
              </a:rPr>
              <a:pPr eaLnBrk="1" hangingPunct="1"/>
              <a:t>56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63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Relationships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Connections formed by interaction of individuals who play interrelated roles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Parent &amp; child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Employer &amp; employee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way individuals in each role interact describes their relationship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Student &amp; teacher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be short- or long-term, personal or impersonal, intimate or superficial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Change over time &amp; are affected by role changes of the people involved</a:t>
            </a:r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5DE4188-9CD1-4443-89A0-BF5A4FF05CDD}" type="slidenum">
              <a:rPr lang="en-US" sz="1000" smtClean="0">
                <a:latin typeface="Arial" charset="0"/>
              </a:rPr>
              <a:pPr eaLnBrk="1" hangingPunct="1"/>
              <a:t>57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60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Homogeneous Society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all members share a common historical and cultural experience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Everyone knows the rules and everyone plays by the same rules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If you don’t-everyone also agrees that you aren’t playing by the rules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little confusion or conflict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symbols, behaviors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&amp; relationships are perceived in the same way by all members of the society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Everyone knows the accepted roles and how people in each role are expected to relate to each other</a:t>
            </a:r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5CB2CEA-C155-4582-869A-89D0BDCF2959}" type="slidenum">
              <a:rPr lang="en-US" sz="1000" smtClean="0">
                <a:latin typeface="Arial" charset="0"/>
              </a:rPr>
              <a:pPr eaLnBrk="1" hangingPunct="1"/>
              <a:t>58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40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Homogenous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42198"/>
            <a:ext cx="5156199" cy="29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94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Delirium </a:t>
            </a:r>
            <a:r>
              <a:rPr lang="en-US" dirty="0" err="1" smtClean="0"/>
              <a:t>vs</a:t>
            </a:r>
            <a:r>
              <a:rPr lang="en-US" dirty="0" smtClean="0"/>
              <a:t> Dementia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Dementia</a:t>
            </a:r>
          </a:p>
          <a:p>
            <a:pPr lvl="1"/>
            <a:r>
              <a:rPr lang="en-US" dirty="0" smtClean="0"/>
              <a:t>Usually progresses slowly</a:t>
            </a:r>
          </a:p>
          <a:p>
            <a:pPr lvl="2"/>
            <a:r>
              <a:rPr lang="en-US" dirty="0" smtClean="0"/>
              <a:t>insidious</a:t>
            </a:r>
          </a:p>
          <a:p>
            <a:pPr lvl="1"/>
            <a:r>
              <a:rPr lang="en-US" dirty="0" smtClean="0"/>
              <a:t>Long term</a:t>
            </a:r>
          </a:p>
          <a:p>
            <a:pPr lvl="1"/>
            <a:r>
              <a:rPr lang="en-US" dirty="0" smtClean="0"/>
              <a:t>Permanent and progressive</a:t>
            </a:r>
          </a:p>
          <a:p>
            <a:pPr lvl="2"/>
            <a:r>
              <a:rPr lang="en-US" dirty="0" smtClean="0"/>
              <a:t>Many different types</a:t>
            </a:r>
          </a:p>
          <a:p>
            <a:pPr lvl="2"/>
            <a:r>
              <a:rPr lang="en-US" dirty="0" smtClean="0"/>
              <a:t>Gradually worsens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04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Heterogeneous Society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686800" cy="56388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members of many diverse subcultures with different historical and cultural experiences must interact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subcultures may have their origin in race, religion, ethnic heritage, or age</a:t>
            </a:r>
          </a:p>
          <a:p>
            <a:r>
              <a:rPr lang="en-US" dirty="0" smtClean="0">
                <a:ea typeface="ＭＳ Ｐゴシック" pitchFamily="34" charset="-128"/>
              </a:rPr>
              <a:t>There are rules, there are different sets of rules, not everyone knows the rules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Not everyone knows when someone’s not playing by the rules, nor does everyone agree that they are or aren’t </a:t>
            </a:r>
          </a:p>
          <a:p>
            <a:r>
              <a:rPr lang="en-US" dirty="0" smtClean="0">
                <a:ea typeface="ＭＳ Ｐゴシック" pitchFamily="34" charset="-128"/>
              </a:rPr>
              <a:t> Roles and role expectations not always clear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lack of shared perceptions often leads to misunderstandings, confusion, and conflict</a:t>
            </a:r>
          </a:p>
        </p:txBody>
      </p:sp>
      <p:sp>
        <p:nvSpPr>
          <p:cNvPr id="112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6E70F6B-710E-4367-BE06-4F01347F9944}" type="slidenum">
              <a:rPr lang="en-US" sz="1000" smtClean="0">
                <a:latin typeface="Arial" charset="0"/>
              </a:rPr>
              <a:pPr eaLnBrk="1" hangingPunct="1"/>
              <a:t>60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44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hetrogenous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866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7848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…….France…..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6096000"/>
          </a:xfrm>
        </p:spPr>
        <p:txBody>
          <a:bodyPr>
            <a:normAutofit/>
          </a:bodyPr>
          <a:lstStyle/>
          <a:p>
            <a:r>
              <a:rPr lang="en-US" dirty="0" smtClean="0"/>
              <a:t>Was homogeneous</a:t>
            </a:r>
          </a:p>
          <a:p>
            <a:pPr lvl="1"/>
            <a:r>
              <a:rPr lang="en-US" dirty="0" smtClean="0"/>
              <a:t>Almost entirely French people</a:t>
            </a:r>
          </a:p>
          <a:p>
            <a:pPr lvl="1"/>
            <a:r>
              <a:rPr lang="en-US" dirty="0" smtClean="0"/>
              <a:t>Birth rate constant</a:t>
            </a:r>
          </a:p>
          <a:p>
            <a:pPr lvl="2"/>
            <a:r>
              <a:rPr lang="en-US" dirty="0" smtClean="0"/>
              <a:t>Minimal generational conflict</a:t>
            </a:r>
          </a:p>
          <a:p>
            <a:pPr lvl="2"/>
            <a:r>
              <a:rPr lang="en-US" dirty="0" smtClean="0"/>
              <a:t>Social service entitlements [mostly] worked</a:t>
            </a:r>
          </a:p>
          <a:p>
            <a:r>
              <a:rPr lang="en-US" dirty="0" smtClean="0"/>
              <a:t>Now-[semi]suddenly heterogeneous</a:t>
            </a:r>
          </a:p>
          <a:p>
            <a:pPr lvl="1"/>
            <a:r>
              <a:rPr lang="en-US" dirty="0" smtClean="0"/>
              <a:t>Large influx of non-French people/culture/religion</a:t>
            </a:r>
          </a:p>
          <a:p>
            <a:pPr lvl="1"/>
            <a:r>
              <a:rPr lang="en-US" dirty="0" smtClean="0"/>
              <a:t>Not everyone is playing by the same rules</a:t>
            </a:r>
          </a:p>
          <a:p>
            <a:pPr lvl="2"/>
            <a:r>
              <a:rPr lang="en-US" dirty="0" smtClean="0"/>
              <a:t>Unfamiliar to origin culture-causes conflict</a:t>
            </a:r>
          </a:p>
          <a:p>
            <a:pPr lvl="1"/>
            <a:r>
              <a:rPr lang="en-US" dirty="0" smtClean="0"/>
              <a:t>Extremely high birth rate of new immigrants</a:t>
            </a:r>
          </a:p>
          <a:p>
            <a:pPr lvl="2"/>
            <a:r>
              <a:rPr lang="en-US" dirty="0" smtClean="0"/>
              <a:t>Generational &amp; cultural conflicts</a:t>
            </a:r>
          </a:p>
          <a:p>
            <a:pPr lvl="2"/>
            <a:r>
              <a:rPr lang="en-US" dirty="0" smtClean="0"/>
              <a:t>Entitlements no longer sustainable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476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Roles, Relationships, and Aging</a:t>
            </a: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1A361FF-267D-4FE2-89EA-0457A8F80885}" type="slidenum">
              <a:rPr lang="en-US" sz="1000" smtClean="0">
                <a:latin typeface="Arial" charset="0"/>
              </a:rPr>
              <a:pPr eaLnBrk="1" hangingPunct="1"/>
              <a:t>63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313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Older Adults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534400" cy="52117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adjust to many age related role &amp; relationship changes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Retirement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Altered relationships with adult children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housing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Loss of valued possessions </a:t>
            </a:r>
            <a:r>
              <a:rPr lang="en-US" dirty="0">
                <a:ea typeface="ＭＳ Ｐゴシック" pitchFamily="34" charset="-128"/>
              </a:rPr>
              <a:t>&amp;</a:t>
            </a:r>
            <a:r>
              <a:rPr lang="en-US" dirty="0" smtClean="0">
                <a:ea typeface="ＭＳ Ｐゴシック" pitchFamily="34" charset="-128"/>
              </a:rPr>
              <a:t> friends because of relocation or death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Loss of spouse to death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Loss of health and/or independence</a:t>
            </a: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40B333A-99EF-42C1-8983-F4F7C4A70EB7}" type="slidenum">
              <a:rPr lang="en-US" sz="1000" smtClean="0">
                <a:latin typeface="Arial" charset="0"/>
              </a:rPr>
              <a:pPr eaLnBrk="1" hangingPunct="1"/>
              <a:t>64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614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Older Adults (cont.)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May resent forced retirement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May resent need to continue working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more roles and relationships a person develops when young, the better the ability  to adjust when some roles and/or relationships are lost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26F9248-6AD7-45A5-9345-CB29FDEC71C4}" type="slidenum">
              <a:rPr lang="en-US" sz="1000" smtClean="0">
                <a:latin typeface="Arial" charset="0"/>
              </a:rPr>
              <a:pPr eaLnBrk="1" hangingPunct="1"/>
              <a:t>65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95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Retirement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To maintain part of the role + connection with working people, many retired older adults continue to think of themselves as a part of their occupation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There are some roles from which a person cannot officially “retire”</a:t>
            </a: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932B1AB-18B8-4AA5-A7AD-AF7CCE9F1EAF}" type="slidenum">
              <a:rPr lang="en-US" sz="1000" smtClean="0">
                <a:latin typeface="Arial" charset="0"/>
              </a:rPr>
              <a:pPr eaLnBrk="1" hangingPunct="1"/>
              <a:t>66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770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Parenting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Older adults do not give up the role of parent just because their children are adults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Role conflict and altered family relationships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Common when older adults attempt to direct their children’s behavior long after the children are adults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656EC07-54CD-45FF-ACF6-A57068B96D31}" type="slidenum">
              <a:rPr lang="en-US" sz="1000" smtClean="0">
                <a:latin typeface="Arial" charset="0"/>
              </a:rPr>
              <a:pPr eaLnBrk="1" hangingPunct="1"/>
              <a:t>67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71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ea typeface="ＭＳ Ｐゴシック" pitchFamily="34" charset="-128"/>
              </a:rPr>
              <a:t>Grandparenting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1"/>
            <a:ext cx="7772400" cy="5486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role of grandparent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often described as being much more fun than  being a parent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Allows older adults to share their wisdom and experiences with a new generation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grandparents often under less daily stress &amp;  are not the primary disciplinarians-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usually more relaxed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more time to spend on nonessential activities, such as conversation and play</a:t>
            </a:r>
          </a:p>
        </p:txBody>
      </p:sp>
      <p:sp>
        <p:nvSpPr>
          <p:cNvPr id="1843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42E8DFF-8870-4173-8FB4-A18C3FE03C6F}" type="slidenum">
              <a:rPr lang="en-US" sz="1000" smtClean="0">
                <a:latin typeface="Arial" charset="0"/>
              </a:rPr>
              <a:pPr eaLnBrk="1" hangingPunct="1"/>
              <a:t>68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60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Grandparenting (cont.)</a:t>
            </a:r>
          </a:p>
        </p:txBody>
      </p:sp>
      <p:pic>
        <p:nvPicPr>
          <p:cNvPr id="19459" name="Content Placeholder 7" descr="8809702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60" r="-69460"/>
          <a:stretch>
            <a:fillRect/>
          </a:stretch>
        </p:blipFill>
        <p:spPr>
          <a:xfrm>
            <a:off x="320675" y="1311275"/>
            <a:ext cx="8474075" cy="4856163"/>
          </a:xfrm>
        </p:spPr>
      </p:pic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CBC9ACA7-92C2-49D4-9231-F3428B359812}" type="slidenum">
              <a:rPr lang="en-US" sz="1000" smtClean="0">
                <a:latin typeface="Arial" charset="0"/>
              </a:rPr>
              <a:pPr eaLnBrk="1" hangingPunct="1"/>
              <a:t>69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2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Using Calming Touch</a:t>
            </a:r>
          </a:p>
        </p:txBody>
      </p:sp>
      <p:pic>
        <p:nvPicPr>
          <p:cNvPr id="30723" name="Content Placeholder 4" descr="f10-03-A05243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7" y="2800919"/>
            <a:ext cx="2743206" cy="1932436"/>
          </a:xfrm>
          <a:prstGeom prst="rect">
            <a:avLst/>
          </a:prstGeom>
        </p:spPr>
      </p:pic>
      <p:sp>
        <p:nvSpPr>
          <p:cNvPr id="307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7D1F42B-396A-47CD-B696-C7E49B3D7B9C}" type="slidenum">
              <a:rPr lang="en-US" sz="1000" smtClean="0">
                <a:latin typeface="Arial" pitchFamily="34" charset="0"/>
              </a:rPr>
              <a:pPr eaLnBrk="1" hangingPunct="1"/>
              <a:t>7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2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Grandchildren</a:t>
            </a:r>
          </a:p>
        </p:txBody>
      </p:sp>
      <p:pic>
        <p:nvPicPr>
          <p:cNvPr id="20483" name="Content Placeholder 7" descr="8751994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2" r="-8072"/>
          <a:stretch>
            <a:fillRect/>
          </a:stretch>
        </p:blipFill>
        <p:spPr>
          <a:xfrm>
            <a:off x="465138" y="1311275"/>
            <a:ext cx="8305800" cy="4760913"/>
          </a:xfrm>
        </p:spPr>
      </p:pic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0963D30-EDD0-47ED-830A-B2BBA50A7ABE}" type="slidenum">
              <a:rPr lang="en-US" sz="1000" smtClean="0">
                <a:latin typeface="Arial" charset="0"/>
              </a:rPr>
              <a:pPr eaLnBrk="1" hangingPunct="1"/>
              <a:t>70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40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Spouse/marriage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have been married for 30, 40, 50 or more years</a:t>
            </a:r>
          </a:p>
          <a:p>
            <a:r>
              <a:rPr lang="en-US" dirty="0" smtClean="0">
                <a:ea typeface="ＭＳ Ｐゴシック" pitchFamily="34" charset="-128"/>
              </a:rPr>
              <a:t>successful long-term marriage requires a great deal of effort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loss of this relationship triggers EXTREMELY high levels of emotional distress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Grief can be so overwhelming surviving spouse can’t continue to perform normal ADL’s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Widow-surviving wife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Widower-surviving husband</a:t>
            </a: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E83F2F3-727A-4D9B-9D31-4E14FB699B24}" type="slidenum">
              <a:rPr lang="en-US" sz="1000" smtClean="0">
                <a:latin typeface="Arial" charset="0"/>
              </a:rPr>
              <a:pPr eaLnBrk="1" hangingPunct="1"/>
              <a:t>71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968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Friends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loss of friends-changed roles &amp; relationships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Death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disability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relocation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Older persons who outlive their families and friends often feel that their lives are without purpose</a:t>
            </a:r>
          </a:p>
        </p:txBody>
      </p:sp>
      <p:sp>
        <p:nvSpPr>
          <p:cNvPr id="235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C773357-0D3D-40CF-86AC-37CF3BF46C55}" type="slidenum">
              <a:rPr lang="en-US" sz="1000" smtClean="0">
                <a:latin typeface="Arial" charset="0"/>
              </a:rPr>
              <a:pPr eaLnBrk="1" hangingPunct="1"/>
              <a:t>72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795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Housing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pitchFamily="34" charset="-128"/>
              </a:rPr>
              <a:t>Many change housing arrangements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Choice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Necessity</a:t>
            </a:r>
          </a:p>
          <a:p>
            <a:r>
              <a:rPr lang="en-US" dirty="0" smtClean="0">
                <a:ea typeface="ＭＳ Ｐゴシック" pitchFamily="34" charset="-128"/>
              </a:rPr>
              <a:t>smaller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sale or distribution of personal possessions accumulated over a lifetime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4916DEA-A839-4694-AD13-14D98737A164}" type="slidenum">
              <a:rPr lang="en-US" sz="1000" smtClean="0">
                <a:latin typeface="Arial" charset="0"/>
              </a:rPr>
              <a:pPr eaLnBrk="1" hangingPunct="1"/>
              <a:t>73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1617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Health and Independence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lose health and independence</a:t>
            </a:r>
          </a:p>
          <a:p>
            <a:pPr marL="0" indent="0">
              <a:buNone/>
            </a:pPr>
            <a:r>
              <a:rPr lang="en-US" dirty="0">
                <a:ea typeface="ＭＳ Ｐゴシック" pitchFamily="34" charset="-128"/>
              </a:rPr>
              <a:t>	</a:t>
            </a:r>
            <a:r>
              <a:rPr lang="en-US" dirty="0" smtClean="0">
                <a:ea typeface="ＭＳ Ｐゴシック" pitchFamily="34" charset="-128"/>
              </a:rPr>
              <a:t>lose control over their own destiny</a:t>
            </a:r>
            <a:endParaRPr lang="en-US" dirty="0">
              <a:ea typeface="ＭＳ Ｐゴシック" pitchFamily="34" charset="-128"/>
            </a:endParaRPr>
          </a:p>
          <a:p>
            <a:pPr marL="0" indent="0" eaLnBrk="1" hangingPunct="1"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marL="0" indent="0" eaLnBrk="1" hangingPunct="1">
              <a:buNone/>
            </a:pPr>
            <a:r>
              <a:rPr lang="en-US" dirty="0" smtClean="0">
                <a:ea typeface="ＭＳ Ｐゴシック" pitchFamily="34" charset="-128"/>
              </a:rPr>
              <a:t>at the mercy of others (either family or strangers) for care and sustenance</a:t>
            </a: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763DD24-7E32-4666-9CB3-42B0F33B777B}" type="slidenum">
              <a:rPr lang="en-US" sz="1000" smtClean="0">
                <a:latin typeface="Arial" charset="0"/>
              </a:rPr>
              <a:pPr eaLnBrk="1" hangingPunct="1"/>
              <a:t>74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063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792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Process for Social Isolation and Impaired Social Interaction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2249488"/>
            <a:ext cx="7772400" cy="384651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Social isolation, the sense of being alone, is common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result of many factors and can be unintentional or intentional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more people are separated from family and friends, the greater the likelihood of social isolation will be</a:t>
            </a: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919889E-34BE-4CEB-9E09-E49A4A1987FE}" type="slidenum">
              <a:rPr lang="en-US" sz="1000" smtClean="0">
                <a:latin typeface="Arial" charset="0"/>
              </a:rPr>
              <a:pPr eaLnBrk="1" hangingPunct="1"/>
              <a:t>75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971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Maintaining Social Contact</a:t>
            </a:r>
          </a:p>
        </p:txBody>
      </p:sp>
      <p:pic>
        <p:nvPicPr>
          <p:cNvPr id="32771" name="Content Placeholder 9" descr="f02-02-9780323075831.t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48" r="-16548"/>
          <a:stretch>
            <a:fillRect/>
          </a:stretch>
        </p:blipFill>
        <p:spPr>
          <a:xfrm>
            <a:off x="425450" y="1395413"/>
            <a:ext cx="8201025" cy="4700587"/>
          </a:xfrm>
        </p:spPr>
      </p:pic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AD4DF3AC-EB72-4759-8776-9ABED6ED52AF}" type="slidenum">
              <a:rPr lang="en-US" sz="1000" smtClean="0">
                <a:latin typeface="Arial" charset="0"/>
              </a:rPr>
              <a:pPr eaLnBrk="1" hangingPunct="1"/>
              <a:t>76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845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1"/>
            <a:ext cx="7772400" cy="129539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13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219200"/>
            <a:ext cx="6400800" cy="685800"/>
          </a:xfrm>
          <a:ln/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>
                <a:ea typeface="ＭＳ Ｐゴシック" pitchFamily="34" charset="-128"/>
              </a:rPr>
              <a:t>Coping and Stress</a:t>
            </a:r>
          </a:p>
        </p:txBody>
      </p:sp>
      <p:sp>
        <p:nvSpPr>
          <p:cNvPr id="1331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09083E3-E1FC-4A1A-8F98-58366D7B3EC6}" type="slidenum">
              <a:rPr lang="en-US" sz="1000" smtClean="0">
                <a:latin typeface="Arial" charset="0"/>
              </a:rPr>
              <a:pPr eaLnBrk="1" hangingPunct="1"/>
              <a:t>77</a:t>
            </a:fld>
            <a:endParaRPr lang="en-US" sz="1000" smtClean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24088"/>
            <a:ext cx="2667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7056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7900" y="2519362"/>
            <a:ext cx="40386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1290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Normal Stress and Coping</a:t>
            </a: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F9AA598-A7A5-4177-92B6-D3DD624435BF}" type="slidenum">
              <a:rPr lang="en-US" sz="1000" smtClean="0">
                <a:latin typeface="Arial" charset="0"/>
              </a:rPr>
              <a:pPr eaLnBrk="1" hangingPunct="1"/>
              <a:t>79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02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Assessment for Disturbed Thought Processes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Does the person mention changes in memory?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Does the family notice memory changes?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Do they have problems remembering recent or remote events?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they grasp new ideas, or do they have difficulties?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they make appropriate, informed decisions?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7440442-339C-4187-A50F-328AFDDE878B}" type="slidenum">
              <a:rPr lang="en-US" sz="1000" smtClean="0">
                <a:latin typeface="Arial" pitchFamily="34" charset="0"/>
              </a:rPr>
              <a:pPr eaLnBrk="1" hangingPunct="1"/>
              <a:t>8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Physical Signs of Stress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“Fight or Flight”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Cardiovascular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heart rate and amount of blood ejected from the heart during each contraction increase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Respiratory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rate increases &amp; bronchial passages dilate during stress to allow increased oxygen exchange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Musculoskeletal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Muscle tension in the back, neck, and head increases with stress</a:t>
            </a:r>
          </a:p>
        </p:txBody>
      </p:sp>
      <p:sp>
        <p:nvSpPr>
          <p:cNvPr id="1741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473EC18-DE1E-4AB0-AA0B-C632E27806EB}" type="slidenum">
              <a:rPr lang="en-US" sz="1000" smtClean="0">
                <a:latin typeface="Arial" charset="0"/>
              </a:rPr>
              <a:pPr eaLnBrk="1" hangingPunct="1"/>
              <a:t>80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718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Physical Signs of Stress (cont.)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Gastrointestinal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Peristalsis &amp; production of digestive enzymes decrease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Urinary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Decreased urine production but increased  frequency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Cognitive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Mild stress-increased state of alertness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Severe stress affects problem-solving ability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“frozen”</a:t>
            </a:r>
          </a:p>
        </p:txBody>
      </p:sp>
      <p:sp>
        <p:nvSpPr>
          <p:cNvPr id="1843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87AA0A7-2177-421D-853B-42423C766010}" type="slidenum">
              <a:rPr lang="en-US" sz="1000" smtClean="0">
                <a:latin typeface="Arial" charset="0"/>
              </a:rPr>
              <a:pPr eaLnBrk="1" hangingPunct="1"/>
              <a:t>81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659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Physical Signs of Stress (cont.)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Emotional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Fatigue, tension, anxiety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Severe stress- people may have signs of clinical depression or even verbalize suicidal thoughts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Behavioral signs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Some avoid all interactions or tasks that might increase their stress level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some take on additional duties in an attempt to block out or distract themselves from the source of their distress</a:t>
            </a:r>
          </a:p>
        </p:txBody>
      </p:sp>
      <p:sp>
        <p:nvSpPr>
          <p:cNvPr id="1946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B7A3FDA9-3172-4DB4-9C02-4F9E3FBD2246}" type="slidenum">
              <a:rPr lang="en-US" sz="1000" smtClean="0">
                <a:latin typeface="Arial" charset="0"/>
              </a:rPr>
              <a:pPr eaLnBrk="1" hangingPunct="1"/>
              <a:t>82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02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38324"/>
            <a:ext cx="4648200" cy="395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4539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DSM-IV-TR Symptoms of Depression</a:t>
            </a:r>
          </a:p>
        </p:txBody>
      </p:sp>
      <p:sp>
        <p:nvSpPr>
          <p:cNvPr id="20483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Changes in appetite </a:t>
            </a:r>
            <a:r>
              <a:rPr lang="en-US" dirty="0">
                <a:ea typeface="ＭＳ Ｐゴシック" pitchFamily="34" charset="-128"/>
              </a:rPr>
              <a:t>&amp;</a:t>
            </a:r>
            <a:r>
              <a:rPr lang="en-US" dirty="0" smtClean="0">
                <a:ea typeface="ＭＳ Ｐゴシック" pitchFamily="34" charset="-128"/>
              </a:rPr>
              <a:t> weight- &lt; or &gt;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Disturbed sleep - &lt; or &gt;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Motor agitation or retardation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Fatigue and loss of energy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Depressed or irritable mood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Loss of interest or pleasure in usual activities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Feelings of worthlessness, self-reproach, guilt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Suicidal thinking or attempts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Difficulty with thinking or concentration</a:t>
            </a:r>
          </a:p>
        </p:txBody>
      </p:sp>
      <p:sp>
        <p:nvSpPr>
          <p:cNvPr id="2048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5CE025A2-B3F5-437C-88FF-02C2A064406E}" type="slidenum">
              <a:rPr lang="en-US" sz="1000" smtClean="0">
                <a:latin typeface="Arial" charset="0"/>
              </a:rPr>
              <a:pPr eaLnBrk="1" hangingPunct="1"/>
              <a:t>84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603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Stress and Illness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both mental and physical illness cause stress &amp;  stress increases the risk for both mental and physical illness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Decreasing stressors or level of stress can prevent illness or improve a person’s ability to cope with existing illnesses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Stress has been shown to have negative effects on many body systems</a:t>
            </a:r>
          </a:p>
        </p:txBody>
      </p:sp>
      <p:sp>
        <p:nvSpPr>
          <p:cNvPr id="2662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3A7E5C0B-A86C-47BC-87D2-D9A9F4F326F6}" type="slidenum">
              <a:rPr lang="en-US" sz="1000" smtClean="0">
                <a:latin typeface="Arial" charset="0"/>
              </a:rPr>
              <a:pPr eaLnBrk="1" hangingPunct="1"/>
              <a:t>85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270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Stress and Illness (cont.)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Coping mechanisms are neither good nor bad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become dysfunctional when used excessively or inappropriately as a way of avoiding dealing with the stressors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different coping or defense mechanisms are used as part of day-to-day living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765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A5BDC23-FCF3-4BF3-B3BA-CD29F287ED9D}" type="slidenum">
              <a:rPr lang="en-US" sz="1000" smtClean="0">
                <a:latin typeface="Arial" charset="0"/>
              </a:rPr>
              <a:pPr eaLnBrk="1" hangingPunct="1"/>
              <a:t>86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789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Substance Abuse</a:t>
            </a:r>
          </a:p>
        </p:txBody>
      </p:sp>
      <p:pic>
        <p:nvPicPr>
          <p:cNvPr id="22531" name="Content Placeholder 7" descr="5756385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32" y="1772689"/>
            <a:ext cx="4463935" cy="4455622"/>
          </a:xfrm>
        </p:spPr>
      </p:pic>
      <p:sp>
        <p:nvSpPr>
          <p:cNvPr id="2253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376011A-E707-42E9-B8AB-8704281959E9}" type="slidenum">
              <a:rPr lang="en-US" sz="1000" smtClean="0">
                <a:latin typeface="Arial" charset="0"/>
              </a:rPr>
              <a:pPr eaLnBrk="1" hangingPunct="1"/>
              <a:t>87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859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Stress and Life Events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Although stress can cause physical illness, physical illness’ also increases stress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increase due to loss—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friends, family members &amp; particularly a spouse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change in residence or financial worries, can also contribute to stress</a:t>
            </a:r>
          </a:p>
        </p:txBody>
      </p:sp>
      <p:sp>
        <p:nvSpPr>
          <p:cNvPr id="2970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D69E9F82-6290-4936-93FE-22DF392E7C0B}" type="slidenum">
              <a:rPr lang="en-US" sz="1000" smtClean="0">
                <a:latin typeface="Arial" charset="0"/>
              </a:rPr>
              <a:pPr eaLnBrk="1" hangingPunct="1"/>
              <a:t>88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574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Stress Reduction and Coping Strategies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686800" cy="52879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Problem-focused coping strategies 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Attempt to change or eliminate the stressful event or threat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Very difficult because people often get “tunnel vision” and can only “see” their stressor and feel trapped-can’t see a way out.  [self </a:t>
            </a:r>
            <a:r>
              <a:rPr lang="en-US" dirty="0" err="1" smtClean="0">
                <a:ea typeface="ＭＳ Ｐゴシック" pitchFamily="34" charset="-128"/>
              </a:rPr>
              <a:t>effacacy</a:t>
            </a:r>
            <a:r>
              <a:rPr lang="en-US" dirty="0" smtClean="0">
                <a:ea typeface="ＭＳ Ｐゴシック" pitchFamily="34" charset="-128"/>
              </a:rPr>
              <a:t>]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Emotion-focused strategies 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Attempt to change the person’s response to the stressful event or threat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One effective way of reducing stress is to avoid or escape the stressor(s)</a:t>
            </a:r>
          </a:p>
        </p:txBody>
      </p:sp>
      <p:sp>
        <p:nvSpPr>
          <p:cNvPr id="3072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279D244-D49B-4C2D-8970-9EF50EC01141}" type="slidenum">
              <a:rPr lang="en-US" sz="1000" smtClean="0">
                <a:latin typeface="Arial" charset="0"/>
              </a:rPr>
              <a:pPr eaLnBrk="1" hangingPunct="1"/>
              <a:t>89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7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Assessment for Disturbed Thought Processes (cont.)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74320" y="1298448"/>
            <a:ext cx="8595360" cy="493776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is the person’s dominant language?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Does the person speak other languages?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is the person’s language/vocabulary level?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What is the person’s education level?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How long is the person’s attention span?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F9EAEBA7-C132-4A20-A142-82FAEC09A2C5}" type="slidenum">
              <a:rPr lang="en-US" sz="1000" smtClean="0">
                <a:latin typeface="Arial" pitchFamily="34" charset="0"/>
              </a:rPr>
              <a:pPr eaLnBrk="1" hangingPunct="1"/>
              <a:t>9</a:t>
            </a:fld>
            <a:endParaRPr lang="en-US" sz="10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7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Stress Reduction and Coping Strategies (cont.)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When stressors cannot be avoided, when their personal significance is high, or when the person believes he or she can affect the outcome, other methods can be used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Confrontational methods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Cognitive methods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Problem-solving methods</a:t>
            </a:r>
          </a:p>
        </p:txBody>
      </p:sp>
      <p:sp>
        <p:nvSpPr>
          <p:cNvPr id="3174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BE3ACC4-D5D8-458C-920E-55CCA4976A36}" type="slidenum">
              <a:rPr lang="en-US" sz="1000" smtClean="0">
                <a:latin typeface="Arial" charset="0"/>
              </a:rPr>
              <a:pPr eaLnBrk="1" hangingPunct="1"/>
              <a:t>90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3818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33525"/>
            <a:ext cx="45720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7216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Nursing Process for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Relocation Stress Syndrome</a:t>
            </a: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ED1F347-6461-41BC-9EC5-2B44BFDD4A53}" type="slidenum">
              <a:rPr lang="en-US" sz="1000" smtClean="0">
                <a:latin typeface="Arial" charset="0"/>
              </a:rPr>
              <a:pPr eaLnBrk="1" hangingPunct="1"/>
              <a:t>92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4429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20675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3565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Nursing Goals/Outcomes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Recognize the reasons for the move or change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Find ways to maintain control &amp; decision-making in the new environment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Verbalize concerns about new living arrangements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Identify methods for coping with change</a:t>
            </a:r>
          </a:p>
        </p:txBody>
      </p:sp>
      <p:sp>
        <p:nvSpPr>
          <p:cNvPr id="4403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82E83AE8-C42B-432D-AF50-D28716161B95}" type="slidenum">
              <a:rPr lang="en-US" sz="1000" smtClean="0">
                <a:latin typeface="Arial" charset="0"/>
              </a:rPr>
              <a:pPr eaLnBrk="1" hangingPunct="1"/>
              <a:t>94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772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Chapter 14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subTitle" idx="1"/>
          </p:nvPr>
        </p:nvSpPr>
        <p:spPr>
          <a:ln/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pitchFamily="34" charset="-128"/>
              </a:rPr>
              <a:t>Values and Beliefs</a:t>
            </a: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F1E0919-BE4F-4FE7-8564-5E5CE3165AB2}" type="slidenum">
              <a:rPr lang="en-US" sz="1000" smtClean="0">
                <a:latin typeface="Arial" charset="0"/>
              </a:rPr>
              <a:pPr eaLnBrk="1" hangingPunct="1"/>
              <a:t>95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991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Values and Beliefs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838200"/>
            <a:ext cx="8229600" cy="5562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Originates c individual’s religion, philosophy, family, culture &amp; society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Affect all aspects of life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important role in promoting health and coping with illness</a:t>
            </a:r>
          </a:p>
          <a:p>
            <a:pPr eaLnBrk="1" hangingPunct="1"/>
            <a:r>
              <a:rPr lang="en-US" u="sng" dirty="0" smtClean="0">
                <a:ea typeface="ＭＳ Ｐゴシック" pitchFamily="34" charset="-128"/>
              </a:rPr>
              <a:t>most values well-established by 10 years old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Sub-generation dependent</a:t>
            </a:r>
          </a:p>
          <a:p>
            <a:pPr lvl="2"/>
            <a:r>
              <a:rPr lang="en-US" dirty="0" smtClean="0">
                <a:ea typeface="ＭＳ Ｐゴシック" pitchFamily="34" charset="-128"/>
              </a:rPr>
              <a:t>Sub generation=increments of a generation</a:t>
            </a:r>
          </a:p>
          <a:p>
            <a:pPr lvl="3"/>
            <a:r>
              <a:rPr lang="en-US" dirty="0" smtClean="0">
                <a:ea typeface="ＭＳ Ｐゴシック" pitchFamily="34" charset="-128"/>
              </a:rPr>
              <a:t>Boomers-very different experiences </a:t>
            </a:r>
          </a:p>
          <a:p>
            <a:pPr lvl="4"/>
            <a:r>
              <a:rPr lang="en-US" dirty="0" smtClean="0">
                <a:ea typeface="ＭＳ Ｐゴシック" pitchFamily="34" charset="-128"/>
              </a:rPr>
              <a:t>Grew up in 50’s</a:t>
            </a:r>
          </a:p>
          <a:p>
            <a:pPr lvl="4"/>
            <a:r>
              <a:rPr lang="en-US" dirty="0" smtClean="0">
                <a:ea typeface="ＭＳ Ｐゴシック" pitchFamily="34" charset="-128"/>
              </a:rPr>
              <a:t>Grew up in 60’s</a:t>
            </a:r>
          </a:p>
          <a:p>
            <a:pPr lvl="4"/>
            <a:r>
              <a:rPr lang="en-US" dirty="0" smtClean="0">
                <a:ea typeface="ＭＳ Ｐゴシック" pitchFamily="34" charset="-128"/>
              </a:rPr>
              <a:t>Grew up in 70’s </a:t>
            </a:r>
          </a:p>
          <a:p>
            <a:pPr lvl="4"/>
            <a:endParaRPr lang="en-US" dirty="0" smtClean="0">
              <a:ea typeface="ＭＳ Ｐゴシック" pitchFamily="34" charset="-128"/>
            </a:endParaRPr>
          </a:p>
          <a:p>
            <a:pPr lvl="4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2BBD463C-03C6-440C-B559-A732A1237A01}" type="slidenum">
              <a:rPr lang="en-US" sz="1000" smtClean="0">
                <a:latin typeface="Arial" charset="0"/>
              </a:rPr>
              <a:pPr eaLnBrk="1" hangingPunct="1"/>
              <a:t>96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513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Values and Beliefs (cont.)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Values &amp; beliefs-the glasses through which you see the world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filter used to judge other people and events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Misunderstanding </a:t>
            </a:r>
            <a:r>
              <a:rPr lang="en-US" dirty="0">
                <a:ea typeface="ＭＳ Ｐゴシック" pitchFamily="34" charset="-128"/>
              </a:rPr>
              <a:t>&amp;</a:t>
            </a:r>
            <a:r>
              <a:rPr lang="en-US" dirty="0" smtClean="0">
                <a:ea typeface="ＭＳ Ｐゴシック" pitchFamily="34" charset="-128"/>
              </a:rPr>
              <a:t> conflict occur when people with two different or contradictory sets of values interact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Democrat </a:t>
            </a:r>
            <a:r>
              <a:rPr lang="en-US" dirty="0" err="1" smtClean="0">
                <a:ea typeface="ＭＳ Ｐゴシック" pitchFamily="34" charset="-128"/>
              </a:rPr>
              <a:t>vs</a:t>
            </a:r>
            <a:r>
              <a:rPr lang="en-US" dirty="0" smtClean="0">
                <a:ea typeface="ＭＳ Ｐゴシック" pitchFamily="34" charset="-128"/>
              </a:rPr>
              <a:t> Republican </a:t>
            </a:r>
            <a:r>
              <a:rPr lang="en-US" dirty="0" err="1" smtClean="0">
                <a:ea typeface="ＭＳ Ｐゴシック" pitchFamily="34" charset="-128"/>
              </a:rPr>
              <a:t>vs</a:t>
            </a:r>
            <a:r>
              <a:rPr lang="en-US" dirty="0" smtClean="0">
                <a:ea typeface="ＭＳ Ｐゴシック" pitchFamily="34" charset="-128"/>
              </a:rPr>
              <a:t> Libertarian </a:t>
            </a:r>
            <a:r>
              <a:rPr lang="en-US" dirty="0" err="1" smtClean="0">
                <a:ea typeface="ＭＳ Ｐゴシック" pitchFamily="34" charset="-128"/>
              </a:rPr>
              <a:t>vs</a:t>
            </a:r>
            <a:r>
              <a:rPr lang="en-US" dirty="0" smtClean="0">
                <a:ea typeface="ＭＳ Ｐゴシック" pitchFamily="34" charset="-128"/>
              </a:rPr>
              <a:t> Green….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2460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BD15ABF4-0984-4482-982F-9C1039D5301B}" type="slidenum">
              <a:rPr lang="en-US" sz="1000" smtClean="0">
                <a:latin typeface="Arial" charset="0"/>
              </a:rPr>
              <a:pPr eaLnBrk="1" hangingPunct="1"/>
              <a:t>97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7407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Common Values and Beliefs of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Older Adults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44C2A3A6-8140-4FCF-9D87-173317D4E094}" type="slidenum">
              <a:rPr lang="en-US" sz="1000" smtClean="0">
                <a:latin typeface="Arial" charset="0"/>
              </a:rPr>
              <a:pPr eaLnBrk="1" hangingPunct="1"/>
              <a:t>98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341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287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Economic Values</a:t>
            </a:r>
          </a:p>
        </p:txBody>
      </p:sp>
      <p:sp>
        <p:nvSpPr>
          <p:cNvPr id="1945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791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Many strongly affected by the Depression of the 1930s 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taught the value of a dollar and to “waste not, want not”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Frugal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Not consumer driven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GREW UP BEFORE CREDIT CARDS…..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Pre pension, pre social security</a:t>
            </a:r>
          </a:p>
          <a:p>
            <a:pPr marL="0" indent="0" eaLnBrk="1" hangingPunct="1">
              <a:buNone/>
            </a:pP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feel shame if forced to accept charity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Many even considered social security charity</a:t>
            </a:r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 eaLnBrk="1" hangingPunct="1"/>
            <a:endParaRPr lang="en-US" sz="1000" dirty="0" smtClean="0">
              <a:latin typeface="Arial" charset="0"/>
            </a:endParaRP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E2EED406-9815-4812-B4BE-14368D8C66BC}" type="slidenum">
              <a:rPr lang="en-US" sz="1000" smtClean="0">
                <a:latin typeface="Arial" charset="0"/>
              </a:rPr>
              <a:pPr eaLnBrk="1" hangingPunct="1"/>
              <a:t>99</a:t>
            </a:fld>
            <a:endParaRPr lang="en-US" sz="1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244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572</TotalTime>
  <Words>4276</Words>
  <Application>Microsoft Office PowerPoint</Application>
  <PresentationFormat>On-screen Show (4:3)</PresentationFormat>
  <Paragraphs>706</Paragraphs>
  <Slides>115</Slides>
  <Notes>90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Adjacency</vt:lpstr>
      <vt:lpstr>VN057 Gerontology 7 </vt:lpstr>
      <vt:lpstr>Intelligence</vt:lpstr>
      <vt:lpstr>PowerPoint Presentation</vt:lpstr>
      <vt:lpstr>Memory Loss</vt:lpstr>
      <vt:lpstr>Delirium vs Dementia</vt:lpstr>
      <vt:lpstr>Delirium vs Dementia</vt:lpstr>
      <vt:lpstr>Using Calming Touch</vt:lpstr>
      <vt:lpstr>Assessment for Disturbed Thought Processes</vt:lpstr>
      <vt:lpstr>Assessment for Disturbed Thought Processes (cont.)</vt:lpstr>
      <vt:lpstr>Assessment for Disturbed Thought Processes (cont.)</vt:lpstr>
      <vt:lpstr>Assessment for Disturbed Thought Processes (cont.)</vt:lpstr>
      <vt:lpstr>Pain Management</vt:lpstr>
      <vt:lpstr>Pain Scales</vt:lpstr>
      <vt:lpstr>Nursing Interventions for Pain</vt:lpstr>
      <vt:lpstr>Chapter 11</vt:lpstr>
      <vt:lpstr>Normal Self-Perception  and Self-Concept</vt:lpstr>
      <vt:lpstr>Self-Identity</vt:lpstr>
      <vt:lpstr>Self-Identity (cont.)</vt:lpstr>
      <vt:lpstr>Self-Perception</vt:lpstr>
      <vt:lpstr>Self-Perception</vt:lpstr>
      <vt:lpstr>PowerPoint Presentation</vt:lpstr>
      <vt:lpstr>Self-Identity (cont.)</vt:lpstr>
      <vt:lpstr>Self-Perception (cont.)</vt:lpstr>
      <vt:lpstr>PowerPoint Presentation</vt:lpstr>
      <vt:lpstr> Self-Perception, Self-Concept, and Aging </vt:lpstr>
      <vt:lpstr>Attitudes Toward Aging</vt:lpstr>
      <vt:lpstr>Successful aging</vt:lpstr>
      <vt:lpstr>Self-Esteem  Throughout Life</vt:lpstr>
      <vt:lpstr>???</vt:lpstr>
      <vt:lpstr>Extent of Physical Change</vt:lpstr>
      <vt:lpstr>PowerPoint Presentation</vt:lpstr>
      <vt:lpstr>Emotional Support Systems</vt:lpstr>
      <vt:lpstr>Emotional Support Systems (cont.)</vt:lpstr>
      <vt:lpstr>PowerPoint Presentation</vt:lpstr>
      <vt:lpstr>Depression and Aging</vt:lpstr>
      <vt:lpstr>Changes That Warrant Further Investigation</vt:lpstr>
      <vt:lpstr>Depression cont….</vt:lpstr>
      <vt:lpstr>Changes That Warrant Further Investigation (cont.)</vt:lpstr>
      <vt:lpstr>Suicide and Aging</vt:lpstr>
      <vt:lpstr>Nursing Process for Disturbed Self-Perception and Self-Concept</vt:lpstr>
      <vt:lpstr>Nursing Process for  Disturbed Body Image</vt:lpstr>
      <vt:lpstr>Nursing Interventions for Situational Low Self-Esteem</vt:lpstr>
      <vt:lpstr>Active Participation in Care</vt:lpstr>
      <vt:lpstr>Reminiscing</vt:lpstr>
      <vt:lpstr>Self-Esteem in Aging</vt:lpstr>
      <vt:lpstr>Nursing Process for Fear</vt:lpstr>
      <vt:lpstr>Nursing Interventions for Fear</vt:lpstr>
      <vt:lpstr>Crafts</vt:lpstr>
      <vt:lpstr>Other clinical manifestations of powerlessness</vt:lpstr>
      <vt:lpstr>Nursing Process for Powerlessness</vt:lpstr>
      <vt:lpstr>Nursing Interventions for Powerlessness</vt:lpstr>
      <vt:lpstr>Assertiveness vs aggressiveness </vt:lpstr>
      <vt:lpstr>Chapter 12</vt:lpstr>
      <vt:lpstr>Normal Roles and Relationships</vt:lpstr>
      <vt:lpstr>Role </vt:lpstr>
      <vt:lpstr>Role (cont.)</vt:lpstr>
      <vt:lpstr>Relationships</vt:lpstr>
      <vt:lpstr>Homogeneous Society</vt:lpstr>
      <vt:lpstr>Homogenous </vt:lpstr>
      <vt:lpstr>Heterogeneous Society</vt:lpstr>
      <vt:lpstr>hetrogenous</vt:lpstr>
      <vt:lpstr>…….France…..</vt:lpstr>
      <vt:lpstr>Roles, Relationships, and Aging</vt:lpstr>
      <vt:lpstr>Older Adults</vt:lpstr>
      <vt:lpstr>Older Adults (cont.)</vt:lpstr>
      <vt:lpstr>Retirement</vt:lpstr>
      <vt:lpstr>Parenting</vt:lpstr>
      <vt:lpstr>Grandparenting</vt:lpstr>
      <vt:lpstr>Grandparenting (cont.)</vt:lpstr>
      <vt:lpstr>Grandchildren</vt:lpstr>
      <vt:lpstr>Spouse/marriage</vt:lpstr>
      <vt:lpstr>Friends</vt:lpstr>
      <vt:lpstr>Housing</vt:lpstr>
      <vt:lpstr>Health and Independence</vt:lpstr>
      <vt:lpstr>Nursing Process for Social Isolation and Impaired Social Interaction</vt:lpstr>
      <vt:lpstr>Maintaining Social Contact</vt:lpstr>
      <vt:lpstr>Chapter 13</vt:lpstr>
      <vt:lpstr>PowerPoint Presentation</vt:lpstr>
      <vt:lpstr>Normal Stress and Coping</vt:lpstr>
      <vt:lpstr>Physical Signs of Stress</vt:lpstr>
      <vt:lpstr>Physical Signs of Stress (cont.)</vt:lpstr>
      <vt:lpstr>Physical Signs of Stress (cont.)</vt:lpstr>
      <vt:lpstr>PowerPoint Presentation</vt:lpstr>
      <vt:lpstr>DSM-IV-TR Symptoms of Depression</vt:lpstr>
      <vt:lpstr>Stress and Illness</vt:lpstr>
      <vt:lpstr>Stress and Illness (cont.)</vt:lpstr>
      <vt:lpstr>Substance Abuse</vt:lpstr>
      <vt:lpstr>Stress and Life Events</vt:lpstr>
      <vt:lpstr>Stress Reduction and Coping Strategies</vt:lpstr>
      <vt:lpstr>Stress Reduction and Coping Strategies (cont.)</vt:lpstr>
      <vt:lpstr>PowerPoint Presentation</vt:lpstr>
      <vt:lpstr>Nursing Process for  Relocation Stress Syndrome</vt:lpstr>
      <vt:lpstr>PowerPoint Presentation</vt:lpstr>
      <vt:lpstr>Nursing Goals/Outcomes</vt:lpstr>
      <vt:lpstr>Chapter 14</vt:lpstr>
      <vt:lpstr>Values and Beliefs</vt:lpstr>
      <vt:lpstr>Values and Beliefs (cont.)</vt:lpstr>
      <vt:lpstr>Common Values and Beliefs of  Older Adults</vt:lpstr>
      <vt:lpstr>Economic Values</vt:lpstr>
      <vt:lpstr>Economic Values (cont.)</vt:lpstr>
      <vt:lpstr>Intrapersonal Values</vt:lpstr>
      <vt:lpstr>Cultural Values</vt:lpstr>
      <vt:lpstr>Cultural Values (cont.)</vt:lpstr>
      <vt:lpstr>Spiritual or Religious Values</vt:lpstr>
      <vt:lpstr>Spiritual or Religious Values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Nursing Process for  Spiritual Distress</vt:lpstr>
      <vt:lpstr>Assessment</vt:lpstr>
      <vt:lpstr>Nursing Interventions</vt:lpstr>
      <vt:lpstr>PowerPoint Presentation</vt:lpstr>
    </vt:vector>
  </TitlesOfParts>
  <Company>wvmccd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VN057 Gerontology 7</dc:title>
  <dc:creator>Administrator</dc:creator>
  <cp:lastModifiedBy>Administrator</cp:lastModifiedBy>
  <cp:revision>30</cp:revision>
  <dcterms:created xsi:type="dcterms:W3CDTF">2012-03-19T21:43:03Z</dcterms:created>
  <dcterms:modified xsi:type="dcterms:W3CDTF">2013-03-18T22:51:33Z</dcterms:modified>
</cp:coreProperties>
</file>