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57" r:id="rId3"/>
    <p:sldId id="261" r:id="rId4"/>
    <p:sldId id="350" r:id="rId5"/>
    <p:sldId id="262" r:id="rId6"/>
    <p:sldId id="351" r:id="rId7"/>
    <p:sldId id="263" r:id="rId8"/>
    <p:sldId id="264" r:id="rId9"/>
    <p:sldId id="352" r:id="rId10"/>
    <p:sldId id="265" r:id="rId11"/>
    <p:sldId id="266" r:id="rId12"/>
    <p:sldId id="354" r:id="rId13"/>
    <p:sldId id="267" r:id="rId14"/>
    <p:sldId id="268" r:id="rId15"/>
    <p:sldId id="353" r:id="rId16"/>
    <p:sldId id="270" r:id="rId17"/>
    <p:sldId id="271" r:id="rId18"/>
    <p:sldId id="272" r:id="rId19"/>
    <p:sldId id="273" r:id="rId20"/>
    <p:sldId id="274" r:id="rId21"/>
    <p:sldId id="275" r:id="rId22"/>
    <p:sldId id="276" r:id="rId23"/>
    <p:sldId id="277" r:id="rId24"/>
    <p:sldId id="281" r:id="rId25"/>
    <p:sldId id="282" r:id="rId26"/>
    <p:sldId id="283" r:id="rId27"/>
    <p:sldId id="284" r:id="rId28"/>
    <p:sldId id="285" r:id="rId29"/>
    <p:sldId id="286" r:id="rId30"/>
    <p:sldId id="287" r:id="rId31"/>
    <p:sldId id="288" r:id="rId32"/>
    <p:sldId id="289" r:id="rId33"/>
    <p:sldId id="290"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9" r:id="rId60"/>
    <p:sldId id="320" r:id="rId61"/>
    <p:sldId id="321" r:id="rId62"/>
    <p:sldId id="322" r:id="rId63"/>
    <p:sldId id="323" r:id="rId64"/>
    <p:sldId id="326" r:id="rId65"/>
    <p:sldId id="327" r:id="rId66"/>
    <p:sldId id="328" r:id="rId67"/>
    <p:sldId id="329" r:id="rId68"/>
    <p:sldId id="344" r:id="rId69"/>
    <p:sldId id="345" r:id="rId70"/>
    <p:sldId id="346" r:id="rId71"/>
    <p:sldId id="347" r:id="rId72"/>
    <p:sldId id="348" r:id="rId73"/>
    <p:sldId id="355" r:id="rId74"/>
    <p:sldId id="360" r:id="rId75"/>
    <p:sldId id="361" r:id="rId76"/>
    <p:sldId id="362" r:id="rId77"/>
    <p:sldId id="363" r:id="rId78"/>
    <p:sldId id="364" r:id="rId79"/>
    <p:sldId id="365" r:id="rId80"/>
    <p:sldId id="368" r:id="rId81"/>
    <p:sldId id="369" r:id="rId82"/>
    <p:sldId id="370" r:id="rId83"/>
    <p:sldId id="391" r:id="rId84"/>
    <p:sldId id="371" r:id="rId85"/>
    <p:sldId id="372" r:id="rId86"/>
    <p:sldId id="373" r:id="rId87"/>
    <p:sldId id="374" r:id="rId88"/>
    <p:sldId id="375" r:id="rId89"/>
    <p:sldId id="376" r:id="rId90"/>
    <p:sldId id="377" r:id="rId91"/>
    <p:sldId id="392" r:id="rId92"/>
    <p:sldId id="388" r:id="rId93"/>
    <p:sldId id="389"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70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523599-211B-48A7-BE7B-A3CBF2EF53E0}" type="datetimeFigureOut">
              <a:rPr lang="en-US" smtClean="0"/>
              <a:t>5/7/2012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68028E-ED9C-4442-9A7E-E942E0B6DDCE}" type="slidenum">
              <a:rPr lang="en-US" smtClean="0"/>
              <a:t>‹#›</a:t>
            </a:fld>
            <a:endParaRPr lang="en-US"/>
          </a:p>
        </p:txBody>
      </p:sp>
    </p:spTree>
    <p:extLst>
      <p:ext uri="{BB962C8B-B14F-4D97-AF65-F5344CB8AC3E}">
        <p14:creationId xmlns:p14="http://schemas.microsoft.com/office/powerpoint/2010/main" val="1461655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937DB35-5D1A-46E1-900D-496247282F62}" type="slidenum">
              <a:rPr lang="en-US" sz="1200" smtClean="0">
                <a:latin typeface="Arial" charset="0"/>
              </a:rPr>
              <a:pPr eaLnBrk="1" hangingPunct="1"/>
              <a:t>2</a:t>
            </a:fld>
            <a:endParaRPr lang="en-US" sz="1200" smtClean="0">
              <a:latin typeface="Arial" charset="0"/>
            </a:endParaRPr>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5B8CD7C-2EDA-4C5F-BE09-6FB60CE4C1B2}" type="slidenum">
              <a:rPr lang="en-US" sz="1200" smtClean="0">
                <a:latin typeface="Arial" charset="0"/>
              </a:rPr>
              <a:pPr eaLnBrk="1" hangingPunct="1"/>
              <a:t>16</a:t>
            </a:fld>
            <a:endParaRPr lang="en-US" sz="1200" smtClean="0">
              <a:latin typeface="Arial" charset="0"/>
            </a:endParaRPr>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2FC418C-F377-4D81-9DC1-A4E7EF0A8D04}" type="slidenum">
              <a:rPr lang="en-US" sz="1200" smtClean="0">
                <a:latin typeface="Arial" charset="0"/>
              </a:rPr>
              <a:pPr eaLnBrk="1" hangingPunct="1"/>
              <a:t>17</a:t>
            </a:fld>
            <a:endParaRPr lang="en-US" sz="1200" smtClean="0">
              <a:latin typeface="Arial" charset="0"/>
            </a:endParaRPr>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7E30C2B-7E1C-439F-9641-00BC91C41FE3}" type="slidenum">
              <a:rPr lang="en-US" sz="1200" smtClean="0">
                <a:latin typeface="Arial" charset="0"/>
              </a:rPr>
              <a:pPr eaLnBrk="1" hangingPunct="1"/>
              <a:t>18</a:t>
            </a:fld>
            <a:endParaRPr lang="en-US" sz="1200" smtClean="0">
              <a:latin typeface="Arial" charset="0"/>
            </a:endParaRPr>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Abnormal nerve transmission can result in difficulty getting started with movement or uncoordinated muscle activity.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B56467A-6C10-4815-BD6B-A07DC3B3C886}" type="slidenum">
              <a:rPr lang="en-US" sz="1200" smtClean="0">
                <a:latin typeface="Arial" charset="0"/>
              </a:rPr>
              <a:pPr eaLnBrk="1" hangingPunct="1"/>
              <a:t>19</a:t>
            </a:fld>
            <a:endParaRPr lang="en-US" sz="1200" smtClean="0">
              <a:latin typeface="Arial" charset="0"/>
            </a:endParaRPr>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Fracture of a large bone such as the femur results in severe limitation of mobility.</a:t>
            </a:r>
          </a:p>
          <a:p>
            <a:r>
              <a:rPr lang="en-US" smtClean="0">
                <a:ea typeface="ＭＳ Ｐゴシック" pitchFamily="34" charset="-128"/>
              </a:rPr>
              <a:t>While waiting for healing to occur, strength and joint mobility can be lost if preventive nursing interventions are not instituted.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EF3476D-21F1-4ED2-BD37-28AD1C7B79EC}" type="slidenum">
              <a:rPr lang="en-US" sz="1200" smtClean="0">
                <a:latin typeface="Arial" charset="0"/>
              </a:rPr>
              <a:pPr eaLnBrk="1" hangingPunct="1"/>
              <a:t>20</a:t>
            </a:fld>
            <a:endParaRPr lang="en-US" sz="1200" smtClean="0">
              <a:latin typeface="Arial" charset="0"/>
            </a:endParaRPr>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27CCFA8-1BED-4E23-B09B-ED8490EC745C}" type="slidenum">
              <a:rPr lang="en-US" sz="1200" smtClean="0">
                <a:latin typeface="Arial" charset="0"/>
              </a:rPr>
              <a:pPr eaLnBrk="1" hangingPunct="1"/>
              <a:t>21</a:t>
            </a:fld>
            <a:endParaRPr lang="en-US" sz="1200" smtClean="0">
              <a:latin typeface="Arial" charset="0"/>
            </a:endParaRPr>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Inadequate oxygenation places additional stress on the cardiovascular and respiratory systems. </a:t>
            </a:r>
          </a:p>
          <a:p>
            <a:r>
              <a:rPr lang="en-US" smtClean="0">
                <a:ea typeface="ＭＳ Ｐゴシック" pitchFamily="34" charset="-128"/>
              </a:rPr>
              <a:t>Pulse and respiratory rates increase in an attempt to compensate for the decreased amount of oxygen.</a:t>
            </a:r>
          </a:p>
          <a:p>
            <a:r>
              <a:rPr lang="en-US" smtClean="0">
                <a:ea typeface="ＭＳ Ｐゴシック" pitchFamily="34" charset="-128"/>
              </a:rPr>
              <a:t>What is intermittent claudication?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AF49CCA-FA1D-4C40-8AF1-A3B2F6D632D5}" type="slidenum">
              <a:rPr lang="en-US" sz="1200" smtClean="0">
                <a:latin typeface="Arial" charset="0"/>
              </a:rPr>
              <a:pPr eaLnBrk="1" hangingPunct="1"/>
              <a:t>22</a:t>
            </a:fld>
            <a:endParaRPr lang="en-US" sz="1200" smtClean="0">
              <a:latin typeface="Arial" charset="0"/>
            </a:endParaRPr>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How can inadequate iron intake affect activity of the older adult?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4C1DA98-507C-4173-906A-C70DB675752B}" type="slidenum">
              <a:rPr lang="en-US" sz="1200" smtClean="0">
                <a:latin typeface="Arial" charset="0"/>
              </a:rPr>
              <a:pPr eaLnBrk="1" hangingPunct="1"/>
              <a:t>23</a:t>
            </a:fld>
            <a:endParaRPr lang="en-US" sz="1200" smtClean="0">
              <a:latin typeface="Arial" charset="0"/>
            </a:endParaRPr>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40A7AEB-4C54-4210-B2B1-901F983E6F88}" type="slidenum">
              <a:rPr lang="en-US" sz="1200" smtClean="0">
                <a:latin typeface="Arial" charset="0"/>
              </a:rPr>
              <a:pPr eaLnBrk="1" hangingPunct="1"/>
              <a:t>24</a:t>
            </a:fld>
            <a:endParaRPr lang="en-US" sz="1200"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E6D5D43-4921-4C61-BA11-757BD08A0F18}" type="slidenum">
              <a:rPr lang="en-US" sz="1200" smtClean="0">
                <a:latin typeface="Arial" charset="0"/>
              </a:rPr>
              <a:pPr eaLnBrk="1" hangingPunct="1"/>
              <a:t>25</a:t>
            </a:fld>
            <a:endParaRPr lang="en-US" sz="120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85373BA-23D4-402E-9FB4-236BDCB2EE96}" type="slidenum">
              <a:rPr lang="en-US" sz="1200" smtClean="0">
                <a:latin typeface="Arial" charset="0"/>
              </a:rPr>
              <a:pPr eaLnBrk="1" hangingPunct="1"/>
              <a:t>3</a:t>
            </a:fld>
            <a:endParaRPr lang="en-US" sz="1200" smtClean="0">
              <a:latin typeface="Arial" charset="0"/>
            </a:endParaRPr>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Physical activity requires a complex interaction of physiologic processes, primarily those of the neurologic, musculoskeletal, cardiovascular, and respiratory systems.</a:t>
            </a:r>
          </a:p>
          <a:p>
            <a:r>
              <a:rPr lang="en-US" smtClean="0">
                <a:ea typeface="ＭＳ Ｐゴシック" pitchFamily="34" charset="-128"/>
              </a:rPr>
              <a:t>Why are the nervous and musculoskeletal systems of particular importance related to activity?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1CF931D-A10F-4500-96B7-97A3FABE8D9E}" type="slidenum">
              <a:rPr lang="en-US" sz="1200" smtClean="0">
                <a:latin typeface="Arial" charset="0"/>
              </a:rPr>
              <a:pPr eaLnBrk="1" hangingPunct="1"/>
              <a:t>26</a:t>
            </a:fld>
            <a:endParaRPr lang="en-US" sz="1200"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5FDCD9D-0510-4703-AB03-AD99A82D580D}" type="slidenum">
              <a:rPr lang="en-US" sz="1200" smtClean="0">
                <a:latin typeface="Arial" charset="0"/>
              </a:rPr>
              <a:pPr eaLnBrk="1" hangingPunct="1"/>
              <a:t>27</a:t>
            </a:fld>
            <a:endParaRPr lang="en-US" sz="120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F9B0E74-3EA6-4553-93D4-A600682CC6A7}" type="slidenum">
              <a:rPr lang="en-US" sz="1200" smtClean="0">
                <a:latin typeface="Arial" charset="0"/>
              </a:rPr>
              <a:pPr eaLnBrk="1" hangingPunct="1"/>
              <a:t>28</a:t>
            </a:fld>
            <a:endParaRPr lang="en-US" sz="120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57C2DA2-2876-4E46-9967-F4E72704E847}" type="slidenum">
              <a:rPr lang="en-US" sz="1200" smtClean="0">
                <a:latin typeface="Arial" charset="0"/>
              </a:rPr>
              <a:pPr eaLnBrk="1" hangingPunct="1"/>
              <a:t>29</a:t>
            </a:fld>
            <a:endParaRPr lang="en-US" sz="1200"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F56965E-F3C9-4AFB-9258-6BEA2A7C7E34}" type="slidenum">
              <a:rPr lang="en-US" sz="1200" smtClean="0">
                <a:latin typeface="Arial" charset="0"/>
              </a:rPr>
              <a:pPr eaLnBrk="1" hangingPunct="1"/>
              <a:t>30</a:t>
            </a:fld>
            <a:endParaRPr lang="en-US" sz="1200"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2475A94-498E-496B-B287-973C5DC803A5}" type="slidenum">
              <a:rPr lang="en-US" sz="1200" smtClean="0">
                <a:latin typeface="Arial" charset="0"/>
              </a:rPr>
              <a:pPr eaLnBrk="1" hangingPunct="1"/>
              <a:t>31</a:t>
            </a:fld>
            <a:endParaRPr lang="en-US" sz="1200"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A71D551-C54A-486D-AD26-A0011562FCDB}" type="slidenum">
              <a:rPr lang="en-US" sz="1200" smtClean="0">
                <a:latin typeface="Arial" charset="0"/>
              </a:rPr>
              <a:pPr eaLnBrk="1" hangingPunct="1"/>
              <a:t>32</a:t>
            </a:fld>
            <a:endParaRPr lang="en-US" sz="1200" smtClean="0">
              <a:latin typeface="Arial" charset="0"/>
            </a:endParaRPr>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3061A4B-B1FB-442D-BF41-A553092A7B5C}" type="slidenum">
              <a:rPr lang="en-US" sz="1200" smtClean="0">
                <a:latin typeface="Arial" charset="0"/>
              </a:rPr>
              <a:pPr eaLnBrk="1" hangingPunct="1"/>
              <a:t>33</a:t>
            </a:fld>
            <a:endParaRPr lang="en-US" sz="1200" smtClean="0">
              <a:latin typeface="Arial" charset="0"/>
            </a:endParaRPr>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C582DB7-4970-411A-AD79-B5ABE88B51E9}" type="slidenum">
              <a:rPr lang="en-US" sz="1200" smtClean="0">
                <a:latin typeface="Arial" charset="0"/>
              </a:rPr>
              <a:pPr eaLnBrk="1" hangingPunct="1"/>
              <a:t>34</a:t>
            </a:fld>
            <a:endParaRPr lang="en-US" sz="1200" smtClean="0">
              <a:latin typeface="Arial" charset="0"/>
            </a:endParaRPr>
          </a:p>
        </p:txBody>
      </p:sp>
      <p:sp>
        <p:nvSpPr>
          <p:cNvPr id="134147" name="Rectangle 2"/>
          <p:cNvSpPr>
            <a:spLocks noChangeArrowheads="1" noTextEdit="1"/>
          </p:cNvSpPr>
          <p:nvPr>
            <p:ph type="sldImg"/>
          </p:nvPr>
        </p:nvSpPr>
        <p:spPr>
          <a:solidFill>
            <a:srgbClr val="FFFFFF"/>
          </a:solidFill>
          <a:ln/>
        </p:spPr>
      </p:sp>
      <p:sp>
        <p:nvSpPr>
          <p:cNvPr id="134148"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19-2 on p. 310. </a:t>
            </a:r>
            <a:endParaRPr lang="en-GB"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4E74C2F-F5A1-4712-8D78-783961453400}" type="slidenum">
              <a:rPr lang="en-US" sz="1200" smtClean="0">
                <a:latin typeface="Arial" charset="0"/>
              </a:rPr>
              <a:pPr eaLnBrk="1" hangingPunct="1"/>
              <a:t>35</a:t>
            </a:fld>
            <a:endParaRPr lang="en-US" sz="1200" smtClean="0">
              <a:latin typeface="Arial" charset="0"/>
            </a:endParaRPr>
          </a:p>
        </p:txBody>
      </p:sp>
      <p:sp>
        <p:nvSpPr>
          <p:cNvPr id="135171" name="Rectangle 2"/>
          <p:cNvSpPr>
            <a:spLocks noChangeArrowheads="1" noTextEdit="1"/>
          </p:cNvSpPr>
          <p:nvPr>
            <p:ph type="sldImg"/>
          </p:nvPr>
        </p:nvSpPr>
        <p:spPr>
          <a:solidFill>
            <a:srgbClr val="FFFFFF"/>
          </a:solidFill>
          <a:ln/>
        </p:spPr>
      </p:sp>
      <p:sp>
        <p:nvSpPr>
          <p:cNvPr id="135172"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19-3 on p. 310. </a:t>
            </a:r>
            <a:endParaRPr lang="en-GB"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C49309A-3609-45A2-A50B-C4B3855E59E9}" type="slidenum">
              <a:rPr lang="en-US" sz="1200" smtClean="0">
                <a:latin typeface="Arial" charset="0"/>
              </a:rPr>
              <a:pPr eaLnBrk="1" hangingPunct="1"/>
              <a:t>5</a:t>
            </a:fld>
            <a:endParaRPr lang="en-US" sz="1200" smtClean="0">
              <a:latin typeface="Arial" charset="0"/>
            </a:endParaRPr>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F7B34C5-E46F-4273-B86B-B3874DA86176}" type="slidenum">
              <a:rPr lang="en-US" sz="1200" smtClean="0">
                <a:latin typeface="Arial" charset="0"/>
              </a:rPr>
              <a:pPr eaLnBrk="1" hangingPunct="1"/>
              <a:t>36</a:t>
            </a:fld>
            <a:endParaRPr lang="en-US" sz="1200" smtClean="0">
              <a:latin typeface="Arial" charset="0"/>
            </a:endParaRPr>
          </a:p>
        </p:txBody>
      </p:sp>
      <p:sp>
        <p:nvSpPr>
          <p:cNvPr id="136195" name="Rectangle 2"/>
          <p:cNvSpPr>
            <a:spLocks noChangeArrowheads="1" noTextEdit="1"/>
          </p:cNvSpPr>
          <p:nvPr>
            <p:ph type="sldImg"/>
          </p:nvPr>
        </p:nvSpPr>
        <p:spPr>
          <a:solidFill>
            <a:srgbClr val="FFFFFF"/>
          </a:solidFill>
          <a:ln/>
        </p:spPr>
      </p:sp>
      <p:sp>
        <p:nvSpPr>
          <p:cNvPr id="136196"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19-4 on p. 310. </a:t>
            </a:r>
            <a:endParaRPr lang="en-GB"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B8AB454-7828-445F-8DCB-D898E19A21A2}" type="slidenum">
              <a:rPr lang="en-US" sz="1200" smtClean="0">
                <a:latin typeface="Arial" charset="0"/>
              </a:rPr>
              <a:pPr eaLnBrk="1" hangingPunct="1"/>
              <a:t>37</a:t>
            </a:fld>
            <a:endParaRPr lang="en-US" sz="1200" smtClean="0">
              <a:latin typeface="Arial" charset="0"/>
            </a:endParaRPr>
          </a:p>
        </p:txBody>
      </p:sp>
      <p:sp>
        <p:nvSpPr>
          <p:cNvPr id="137219" name="Rectangle 2"/>
          <p:cNvSpPr>
            <a:spLocks noChangeArrowheads="1" noTextEdit="1"/>
          </p:cNvSpPr>
          <p:nvPr>
            <p:ph type="sldImg"/>
          </p:nvPr>
        </p:nvSpPr>
        <p:spPr>
          <a:solidFill>
            <a:srgbClr val="FFFFFF"/>
          </a:solidFill>
          <a:ln/>
        </p:spPr>
      </p:sp>
      <p:sp>
        <p:nvSpPr>
          <p:cNvPr id="137220"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19-5 on p. 311. </a:t>
            </a:r>
            <a:endParaRPr lang="en-GB"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528205F-B8EC-4A4F-8A71-9C3D94E3C881}" type="slidenum">
              <a:rPr lang="en-US" sz="1200" smtClean="0">
                <a:latin typeface="Arial" charset="0"/>
              </a:rPr>
              <a:pPr eaLnBrk="1" hangingPunct="1"/>
              <a:t>38</a:t>
            </a:fld>
            <a:endParaRPr lang="en-US" sz="1200"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DE6A031-58F4-4104-9614-57A7AA6F190D}" type="slidenum">
              <a:rPr lang="en-US" sz="1200" smtClean="0">
                <a:latin typeface="Arial" charset="0"/>
              </a:rPr>
              <a:pPr eaLnBrk="1" hangingPunct="1"/>
              <a:t>39</a:t>
            </a:fld>
            <a:endParaRPr lang="en-US" sz="1200"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1D46373-3471-4CCD-87EF-99CA0E421A0F}" type="slidenum">
              <a:rPr lang="en-US" sz="1200" smtClean="0">
                <a:latin typeface="Arial" charset="0"/>
              </a:rPr>
              <a:pPr eaLnBrk="1" hangingPunct="1"/>
              <a:t>40</a:t>
            </a:fld>
            <a:endParaRPr lang="en-US" sz="1200"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D0333CD-A97D-47CD-BA36-9A9CE1B647BF}" type="slidenum">
              <a:rPr lang="en-US" sz="1200" smtClean="0">
                <a:latin typeface="Arial" charset="0"/>
              </a:rPr>
              <a:pPr eaLnBrk="1" hangingPunct="1"/>
              <a:t>41</a:t>
            </a:fld>
            <a:endParaRPr lang="en-US" sz="1200"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56068BC-6445-47C6-9C45-4D33529037B6}" type="slidenum">
              <a:rPr lang="en-US" sz="1200" smtClean="0">
                <a:latin typeface="Arial" charset="0"/>
              </a:rPr>
              <a:pPr eaLnBrk="1" hangingPunct="1"/>
              <a:t>42</a:t>
            </a:fld>
            <a:endParaRPr lang="en-US" sz="1200"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CA5E042-61BE-4CB0-8C76-EEFEFB5A78DE}" type="slidenum">
              <a:rPr lang="en-US" sz="1200" smtClean="0">
                <a:latin typeface="Arial" charset="0"/>
              </a:rPr>
              <a:pPr eaLnBrk="1" hangingPunct="1"/>
              <a:t>43</a:t>
            </a:fld>
            <a:endParaRPr lang="en-US" sz="1200" smtClean="0">
              <a:latin typeface="Arial" charset="0"/>
            </a:endParaRPr>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2A14CA3-1AA3-4364-9A48-197095497905}" type="slidenum">
              <a:rPr lang="en-US" sz="1200" smtClean="0">
                <a:latin typeface="Arial" charset="0"/>
              </a:rPr>
              <a:pPr eaLnBrk="1" hangingPunct="1"/>
              <a:t>44</a:t>
            </a:fld>
            <a:endParaRPr lang="en-US" sz="1200" smtClean="0">
              <a:latin typeface="Arial" charset="0"/>
            </a:endParaRPr>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787F43B-7C83-4779-AE65-66C32EA41F67}" type="slidenum">
              <a:rPr lang="en-US" sz="1200" smtClean="0">
                <a:latin typeface="Arial" charset="0"/>
              </a:rPr>
              <a:pPr eaLnBrk="1" hangingPunct="1"/>
              <a:t>45</a:t>
            </a:fld>
            <a:endParaRPr lang="en-US" sz="120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30FAE0D-6855-4D1F-A276-132011578666}" type="slidenum">
              <a:rPr lang="en-US" sz="1200" smtClean="0">
                <a:latin typeface="Arial" charset="0"/>
              </a:rPr>
              <a:pPr eaLnBrk="1" hangingPunct="1"/>
              <a:t>7</a:t>
            </a:fld>
            <a:endParaRPr lang="en-US" sz="1200" smtClean="0">
              <a:latin typeface="Arial" charset="0"/>
            </a:endParaRPr>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In general, the more active a person has been, the more active he or she remains with aging.</a:t>
            </a:r>
          </a:p>
          <a:p>
            <a:r>
              <a:rPr lang="en-US" smtClean="0">
                <a:ea typeface="ＭＳ Ｐゴシック" pitchFamily="34" charset="-128"/>
              </a:rPr>
              <a:t>How does a decrease in oxygen exchange affect activity?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FFF73B9-F3DE-4B87-8837-3A53F25CDE2A}" type="slidenum">
              <a:rPr lang="en-US" sz="1200" smtClean="0">
                <a:latin typeface="Arial" charset="0"/>
              </a:rPr>
              <a:pPr eaLnBrk="1" hangingPunct="1"/>
              <a:t>46</a:t>
            </a:fld>
            <a:endParaRPr lang="en-US" sz="1200"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CAEB6A1-89DA-466B-A8F4-A5DB048C3C8E}" type="slidenum">
              <a:rPr lang="en-US" sz="1200" smtClean="0">
                <a:latin typeface="Arial" charset="0"/>
              </a:rPr>
              <a:pPr eaLnBrk="1" hangingPunct="1"/>
              <a:t>47</a:t>
            </a:fld>
            <a:endParaRPr lang="en-US" sz="1200"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11EEFF7-ED33-473F-80BC-53E2D94000D6}" type="slidenum">
              <a:rPr lang="en-US" sz="1200" smtClean="0">
                <a:latin typeface="Arial" charset="0"/>
              </a:rPr>
              <a:pPr eaLnBrk="1" hangingPunct="1"/>
              <a:t>48</a:t>
            </a:fld>
            <a:endParaRPr lang="en-US" sz="1200"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FEC3EC3-CF51-4E4A-AED4-7BC6529FECFD}" type="slidenum">
              <a:rPr lang="en-US" sz="1200" smtClean="0">
                <a:latin typeface="Arial" charset="0"/>
              </a:rPr>
              <a:pPr eaLnBrk="1" hangingPunct="1"/>
              <a:t>49</a:t>
            </a:fld>
            <a:endParaRPr lang="en-US" sz="1200"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B4B6DB8-D35D-42FF-B8BE-2CFF4BE1233D}" type="slidenum">
              <a:rPr lang="en-US" sz="1200" smtClean="0">
                <a:latin typeface="Arial" charset="0"/>
              </a:rPr>
              <a:pPr eaLnBrk="1" hangingPunct="1"/>
              <a:t>50</a:t>
            </a:fld>
            <a:endParaRPr lang="en-US" sz="1200"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49DA24F-852B-4620-8317-72E2A5ED3AAB}" type="slidenum">
              <a:rPr lang="en-US" sz="1200" smtClean="0">
                <a:latin typeface="Arial" charset="0"/>
              </a:rPr>
              <a:pPr eaLnBrk="1" hangingPunct="1"/>
              <a:t>51</a:t>
            </a:fld>
            <a:endParaRPr lang="en-US" sz="1200"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7E2F9E7-AB34-4668-B915-C084EFABE95A}" type="slidenum">
              <a:rPr lang="en-US" sz="1200" smtClean="0">
                <a:latin typeface="Arial" charset="0"/>
              </a:rPr>
              <a:pPr eaLnBrk="1" hangingPunct="1"/>
              <a:t>52</a:t>
            </a:fld>
            <a:endParaRPr lang="en-US" sz="1200"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4306152-71AF-4DA3-89EA-B2E09AD7247D}" type="slidenum">
              <a:rPr lang="en-US" sz="1200" smtClean="0">
                <a:latin typeface="Arial" charset="0"/>
              </a:rPr>
              <a:pPr eaLnBrk="1" hangingPunct="1"/>
              <a:t>53</a:t>
            </a:fld>
            <a:endParaRPr lang="en-US" sz="1200"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BA25309-4AEA-433A-8705-30377212B84E}" type="slidenum">
              <a:rPr lang="en-US" sz="1200" smtClean="0">
                <a:latin typeface="Arial" charset="0"/>
              </a:rPr>
              <a:pPr eaLnBrk="1" hangingPunct="1"/>
              <a:t>54</a:t>
            </a:fld>
            <a:endParaRPr lang="en-US" sz="1200"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3D2FB6D-7A1C-4DE9-9928-AC480AE9AB82}" type="slidenum">
              <a:rPr lang="en-US" sz="1200" smtClean="0">
                <a:latin typeface="Arial" charset="0"/>
              </a:rPr>
              <a:pPr eaLnBrk="1" hangingPunct="1"/>
              <a:t>55</a:t>
            </a:fld>
            <a:endParaRPr lang="en-US" sz="1200" smtClean="0">
              <a:latin typeface="Arial" charset="0"/>
            </a:endParaRPr>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C19829E-58B7-4A97-AA6E-D8C33F42B5F0}" type="slidenum">
              <a:rPr lang="en-US" sz="1200" smtClean="0">
                <a:latin typeface="Arial" charset="0"/>
              </a:rPr>
              <a:pPr eaLnBrk="1" hangingPunct="1"/>
              <a:t>8</a:t>
            </a:fld>
            <a:endParaRPr lang="en-US" sz="1200" smtClean="0">
              <a:latin typeface="Arial" charset="0"/>
            </a:endParaRPr>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59DD151-01FF-411E-A3DC-3C92C8B9875E}" type="slidenum">
              <a:rPr lang="en-US" sz="1200" smtClean="0">
                <a:latin typeface="Arial" charset="0"/>
              </a:rPr>
              <a:pPr eaLnBrk="1" hangingPunct="1"/>
              <a:t>56</a:t>
            </a:fld>
            <a:endParaRPr lang="en-US" sz="1200" smtClean="0">
              <a:latin typeface="Arial" charset="0"/>
            </a:endParaRPr>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55CC311-DC6A-4D7B-A445-810F386B6D0E}" type="slidenum">
              <a:rPr lang="en-US" sz="1200" smtClean="0">
                <a:latin typeface="Arial" charset="0"/>
              </a:rPr>
              <a:pPr eaLnBrk="1" hangingPunct="1"/>
              <a:t>57</a:t>
            </a:fld>
            <a:endParaRPr lang="en-US" sz="1200" smtClean="0">
              <a:latin typeface="Arial" charset="0"/>
            </a:endParaRPr>
          </a:p>
        </p:txBody>
      </p:sp>
      <p:sp>
        <p:nvSpPr>
          <p:cNvPr id="157699" name="Rectangle 2"/>
          <p:cNvSpPr>
            <a:spLocks noChangeArrowheads="1" noTextEdit="1"/>
          </p:cNvSpPr>
          <p:nvPr>
            <p:ph type="sldImg"/>
          </p:nvPr>
        </p:nvSpPr>
        <p:spPr>
          <a:solidFill>
            <a:srgbClr val="FFFFFF"/>
          </a:solidFill>
          <a:ln/>
        </p:spPr>
      </p:sp>
      <p:sp>
        <p:nvSpPr>
          <p:cNvPr id="157700"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19-7 on p. 316. </a:t>
            </a:r>
            <a:endParaRPr lang="en-GB" smtClean="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0B82BB2-B3E8-4D08-83C7-FED79A7031C0}" type="slidenum">
              <a:rPr lang="en-US" sz="1200" smtClean="0">
                <a:latin typeface="Arial" charset="0"/>
              </a:rPr>
              <a:pPr eaLnBrk="1" hangingPunct="1"/>
              <a:t>58</a:t>
            </a:fld>
            <a:endParaRPr lang="en-US" sz="1200" smtClean="0">
              <a:latin typeface="Arial" charset="0"/>
            </a:endParaRPr>
          </a:p>
        </p:txBody>
      </p:sp>
      <p:sp>
        <p:nvSpPr>
          <p:cNvPr id="158723" name="Rectangle 2"/>
          <p:cNvSpPr>
            <a:spLocks noChangeArrowheads="1" noTextEdit="1"/>
          </p:cNvSpPr>
          <p:nvPr>
            <p:ph type="sldImg"/>
          </p:nvPr>
        </p:nvSpPr>
        <p:spPr>
          <a:solidFill>
            <a:srgbClr val="FFFFFF"/>
          </a:solidFill>
          <a:ln/>
        </p:spPr>
      </p:sp>
      <p:sp>
        <p:nvSpPr>
          <p:cNvPr id="158724"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19-8 on p. 317. </a:t>
            </a:r>
            <a:endParaRPr lang="en-GB" smtClean="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B5464E1-7722-43BF-8DD3-9C99B607B4FD}" type="slidenum">
              <a:rPr lang="en-US" sz="1200" smtClean="0">
                <a:latin typeface="Arial" charset="0"/>
              </a:rPr>
              <a:pPr eaLnBrk="1" hangingPunct="1"/>
              <a:t>59</a:t>
            </a:fld>
            <a:endParaRPr lang="en-US" sz="1200"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DB87295-212E-47F3-8E71-47A8415091B3}" type="slidenum">
              <a:rPr lang="en-US" sz="1200" smtClean="0">
                <a:latin typeface="Arial" charset="0"/>
              </a:rPr>
              <a:pPr eaLnBrk="1" hangingPunct="1"/>
              <a:t>60</a:t>
            </a:fld>
            <a:endParaRPr lang="en-US" sz="1200"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ED30524-BE62-4DC4-BAC3-37A9FE20BD66}" type="slidenum">
              <a:rPr lang="en-US" sz="1200" smtClean="0">
                <a:latin typeface="Arial" charset="0"/>
              </a:rPr>
              <a:pPr eaLnBrk="1" hangingPunct="1"/>
              <a:t>61</a:t>
            </a:fld>
            <a:endParaRPr lang="en-US" sz="1200" smtClean="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EA0A7DA-11BB-4ECB-9295-FF2703D8876C}" type="slidenum">
              <a:rPr lang="en-US" sz="1200" smtClean="0">
                <a:latin typeface="Arial" charset="0"/>
              </a:rPr>
              <a:pPr eaLnBrk="1" hangingPunct="1"/>
              <a:t>62</a:t>
            </a:fld>
            <a:endParaRPr lang="en-US" sz="1200"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32798B4-4B93-4AE8-9F44-69F2C9E5843F}" type="slidenum">
              <a:rPr lang="en-US" sz="1200" smtClean="0">
                <a:latin typeface="Arial" charset="0"/>
              </a:rPr>
              <a:pPr eaLnBrk="1" hangingPunct="1"/>
              <a:t>63</a:t>
            </a:fld>
            <a:endParaRPr lang="en-US" sz="1200"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BEBF82D-4C1D-4714-A39C-B3634AB29212}" type="slidenum">
              <a:rPr lang="en-US" sz="1200" smtClean="0">
                <a:latin typeface="Arial" charset="0"/>
              </a:rPr>
              <a:pPr eaLnBrk="1" hangingPunct="1"/>
              <a:t>64</a:t>
            </a:fld>
            <a:endParaRPr lang="en-US" sz="1200" smtClean="0">
              <a:latin typeface="Arial" charset="0"/>
            </a:endParaRPr>
          </a:p>
        </p:txBody>
      </p:sp>
      <p:sp>
        <p:nvSpPr>
          <p:cNvPr id="168963" name="Rectangle 2"/>
          <p:cNvSpPr>
            <a:spLocks noChangeArrowheads="1" noTextEdit="1"/>
          </p:cNvSpPr>
          <p:nvPr>
            <p:ph type="sldImg"/>
          </p:nvPr>
        </p:nvSpPr>
        <p:spPr>
          <a:solidFill>
            <a:srgbClr val="FFFFFF"/>
          </a:solidFill>
          <a:ln/>
        </p:spPr>
      </p:sp>
      <p:sp>
        <p:nvSpPr>
          <p:cNvPr id="168964"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19-9 on p. 320. </a:t>
            </a:r>
            <a:endParaRPr lang="en-GB" smtClean="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98E186B-040E-4817-8E8C-A9D263DE14AA}" type="slidenum">
              <a:rPr lang="en-US" sz="1200" smtClean="0">
                <a:latin typeface="Arial" charset="0"/>
              </a:rPr>
              <a:pPr eaLnBrk="1" hangingPunct="1"/>
              <a:t>65</a:t>
            </a:fld>
            <a:endParaRPr lang="en-US" sz="1200" smtClean="0">
              <a:latin typeface="Arial" charset="0"/>
            </a:endParaRPr>
          </a:p>
        </p:txBody>
      </p:sp>
      <p:sp>
        <p:nvSpPr>
          <p:cNvPr id="169987" name="Rectangle 2"/>
          <p:cNvSpPr>
            <a:spLocks noChangeArrowheads="1" noTextEdit="1"/>
          </p:cNvSpPr>
          <p:nvPr>
            <p:ph type="sldImg"/>
          </p:nvPr>
        </p:nvSpPr>
        <p:spPr>
          <a:solidFill>
            <a:srgbClr val="FFFFFF"/>
          </a:solidFill>
          <a:ln/>
        </p:spPr>
      </p:sp>
      <p:sp>
        <p:nvSpPr>
          <p:cNvPr id="169988"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19-10 on p. 321. </a:t>
            </a:r>
            <a:endParaRPr lang="en-GB"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192DD22-8DC3-4D1E-BBC8-060ADCAFCEBB}" type="slidenum">
              <a:rPr lang="en-US" sz="1200" smtClean="0">
                <a:latin typeface="Arial" charset="0"/>
              </a:rPr>
              <a:pPr eaLnBrk="1" hangingPunct="1"/>
              <a:t>10</a:t>
            </a:fld>
            <a:endParaRPr lang="en-US" sz="1200" smtClean="0">
              <a:latin typeface="Arial" charset="0"/>
            </a:endParaRPr>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What are current recommendations regarding the length and type of exercise for the older adult?</a:t>
            </a:r>
          </a:p>
          <a:p>
            <a:r>
              <a:rPr lang="en-US" smtClean="0">
                <a:ea typeface="ＭＳ Ｐゴシック" pitchFamily="34" charset="-128"/>
              </a:rPr>
              <a:t>Before starting an exercise program, the older person should know the importance of acquiring good supportive footwear and clothing appropriate for the environment and type of exercise.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2AB2C6A-67BF-4DD5-874B-697D87D5D8F4}" type="slidenum">
              <a:rPr lang="en-US" sz="1200" smtClean="0">
                <a:latin typeface="Arial" charset="0"/>
              </a:rPr>
              <a:pPr eaLnBrk="1" hangingPunct="1"/>
              <a:t>66</a:t>
            </a:fld>
            <a:endParaRPr lang="en-US" sz="1200" smtClean="0">
              <a:latin typeface="Arial" charset="0"/>
            </a:endParaRPr>
          </a:p>
        </p:txBody>
      </p:sp>
      <p:sp>
        <p:nvSpPr>
          <p:cNvPr id="171011" name="Rectangle 2"/>
          <p:cNvSpPr>
            <a:spLocks noChangeArrowheads="1" noTextEdit="1"/>
          </p:cNvSpPr>
          <p:nvPr>
            <p:ph type="sldImg"/>
          </p:nvPr>
        </p:nvSpPr>
        <p:spPr>
          <a:solidFill>
            <a:srgbClr val="FFFFFF"/>
          </a:solidFill>
          <a:ln/>
        </p:spPr>
      </p:sp>
      <p:sp>
        <p:nvSpPr>
          <p:cNvPr id="171012"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19-11 on p. 321. </a:t>
            </a:r>
            <a:endParaRPr lang="en-GB" smtClean="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C37A45C-DBA8-42E5-939F-4066AC0F6ABF}" type="slidenum">
              <a:rPr lang="en-US" sz="1200" smtClean="0">
                <a:latin typeface="Arial" charset="0"/>
              </a:rPr>
              <a:pPr eaLnBrk="1" hangingPunct="1"/>
              <a:t>67</a:t>
            </a:fld>
            <a:endParaRPr lang="en-US" sz="1200" smtClean="0">
              <a:latin typeface="Arial" charset="0"/>
            </a:endParaRPr>
          </a:p>
        </p:txBody>
      </p:sp>
      <p:sp>
        <p:nvSpPr>
          <p:cNvPr id="172035" name="Rectangle 2"/>
          <p:cNvSpPr>
            <a:spLocks noChangeArrowheads="1" noTextEdit="1"/>
          </p:cNvSpPr>
          <p:nvPr>
            <p:ph type="sldImg"/>
          </p:nvPr>
        </p:nvSpPr>
        <p:spPr>
          <a:solidFill>
            <a:srgbClr val="FFFFFF"/>
          </a:solidFill>
          <a:ln/>
        </p:spPr>
      </p:sp>
      <p:sp>
        <p:nvSpPr>
          <p:cNvPr id="172036"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19-12 on p. 321. </a:t>
            </a:r>
            <a:endParaRPr lang="en-GB" smtClean="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D0FE7CA-09D5-40E8-BE7E-935EB50625BF}" type="slidenum">
              <a:rPr lang="en-US" sz="1200" smtClean="0">
                <a:latin typeface="Arial" charset="0"/>
              </a:rPr>
              <a:pPr eaLnBrk="1" hangingPunct="1"/>
              <a:t>68</a:t>
            </a:fld>
            <a:endParaRPr lang="en-US" sz="1200" smtClean="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FE666EF-1EE7-4F82-B545-BD0824C9664D}" type="slidenum">
              <a:rPr lang="en-US" sz="1200" smtClean="0">
                <a:latin typeface="Arial" charset="0"/>
              </a:rPr>
              <a:pPr eaLnBrk="1" hangingPunct="1"/>
              <a:t>69</a:t>
            </a:fld>
            <a:endParaRPr lang="en-US" sz="1200" smtClean="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97ADB03-1098-4495-A169-DFC173B8BF6B}" type="slidenum">
              <a:rPr lang="en-US" sz="1200" smtClean="0">
                <a:latin typeface="Arial" charset="0"/>
              </a:rPr>
              <a:pPr eaLnBrk="1" hangingPunct="1"/>
              <a:t>70</a:t>
            </a:fld>
            <a:endParaRPr lang="en-US" sz="1200" smtClean="0">
              <a:latin typeface="Arial" charset="0"/>
            </a:endParaRPr>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What is a proactive approach to nursing care planning?</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EC64BBD-180A-45CB-B3C1-4B3B80F4DC86}" type="slidenum">
              <a:rPr lang="en-US" sz="1200" smtClean="0">
                <a:latin typeface="Arial" charset="0"/>
              </a:rPr>
              <a:pPr eaLnBrk="1" hangingPunct="1"/>
              <a:t>71</a:t>
            </a:fld>
            <a:endParaRPr lang="en-US" sz="1200" smtClean="0">
              <a:latin typeface="Arial" charset="0"/>
            </a:endParaRPr>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What is the long-term goal of rehabilitative nursing care?</a:t>
            </a:r>
          </a:p>
          <a:p>
            <a:r>
              <a:rPr lang="en-US" smtClean="0">
                <a:ea typeface="ＭＳ Ｐゴシック" pitchFamily="34" charset="-128"/>
              </a:rPr>
              <a:t>When planning care with a rehabilitative focus, nurses look beyond the nursing interventions and act as coordinators for all the various disciplines that enable the older adult to achieve his or her highest level of physical, mental, psychosocial, and spiritual functioning.</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8685BD2-CA7B-42BF-AC0D-33B37588E648}" type="slidenum">
              <a:rPr lang="en-US" sz="1200" smtClean="0">
                <a:latin typeface="Arial" charset="0"/>
              </a:rPr>
              <a:pPr eaLnBrk="1" hangingPunct="1"/>
              <a:t>72</a:t>
            </a:fld>
            <a:endParaRPr lang="en-US" sz="1200" smtClean="0">
              <a:latin typeface="Arial" charset="0"/>
            </a:endParaRPr>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B8EFAAB-6F53-4F83-82CD-5CA4B69E4E96}" type="slidenum">
              <a:rPr lang="en-US" sz="1200" smtClean="0">
                <a:latin typeface="Arial" charset="0"/>
              </a:rPr>
              <a:pPr eaLnBrk="1" hangingPunct="1"/>
              <a:t>73</a:t>
            </a:fld>
            <a:endParaRPr lang="en-US" sz="1200" smtClean="0">
              <a:latin typeface="Arial" charset="0"/>
            </a:endParaRPr>
          </a:p>
        </p:txBody>
      </p:sp>
      <p:sp>
        <p:nvSpPr>
          <p:cNvPr id="51203" name="Rectangle 1026"/>
          <p:cNvSpPr>
            <a:spLocks noRot="1" noChangeArrowheads="1" noTextEdit="1"/>
          </p:cNvSpPr>
          <p:nvPr>
            <p:ph type="sldImg"/>
          </p:nvPr>
        </p:nvSpPr>
        <p:spPr>
          <a:ln/>
        </p:spPr>
      </p:sp>
      <p:sp>
        <p:nvSpPr>
          <p:cNvPr id="5120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D8FC128-50AD-4840-A1F5-4F45BDCAF8A9}" type="slidenum">
              <a:rPr lang="en-US" sz="1200" smtClean="0">
                <a:latin typeface="Arial" charset="0"/>
              </a:rPr>
              <a:pPr eaLnBrk="1" hangingPunct="1"/>
              <a:t>74</a:t>
            </a:fld>
            <a:endParaRPr lang="en-US" sz="1200" smtClean="0">
              <a:latin typeface="Arial" charset="0"/>
            </a:endParaRPr>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No one knows exactly why we sleep, but it is a fact that we all require sleep to function normally.</a:t>
            </a:r>
          </a:p>
          <a:p>
            <a:r>
              <a:rPr lang="en-US" smtClean="0">
                <a:ea typeface="ＭＳ Ｐゴシック" pitchFamily="34" charset="-128"/>
              </a:rPr>
              <a:t>What issues may be connected to sleep deprivation and insomnia?</a:t>
            </a:r>
          </a:p>
          <a:p>
            <a:r>
              <a:rPr lang="en-US" smtClean="0">
                <a:solidFill>
                  <a:srgbClr val="000000"/>
                </a:solidFill>
                <a:ea typeface="ＭＳ Ｐゴシック" pitchFamily="34" charset="-128"/>
              </a:rPr>
              <a:t>It is estimated that as many as half of all independent-living older adults and two-thirds of institutionalized older adults have sleep disturbances.</a:t>
            </a:r>
            <a:endParaRPr lang="en-US" smtClean="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1CC1A12-03E5-4BD2-B23A-120A76A537AE}" type="slidenum">
              <a:rPr lang="en-US" sz="1200" smtClean="0">
                <a:latin typeface="Arial" charset="0"/>
              </a:rPr>
              <a:pPr eaLnBrk="1" hangingPunct="1"/>
              <a:t>75</a:t>
            </a:fld>
            <a:endParaRPr lang="en-US" sz="1200" smtClean="0">
              <a:latin typeface="Arial" charset="0"/>
            </a:endParaRPr>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Sleep is not a uniform state of unconsciousness; rather, it is divided into a series of cycles of lighter and deeper stages of sleep.</a:t>
            </a:r>
          </a:p>
          <a:p>
            <a:r>
              <a:rPr lang="en-US" smtClean="0">
                <a:ea typeface="ＭＳ Ｐゴシック" pitchFamily="34" charset="-128"/>
              </a:rPr>
              <a:t>How do levels of cortisol and growth hormone affect sleep?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C18221D-0BE2-4297-939E-206574C6EB85}" type="slidenum">
              <a:rPr lang="en-US" sz="1200" smtClean="0">
                <a:latin typeface="Arial" charset="0"/>
              </a:rPr>
              <a:pPr eaLnBrk="1" hangingPunct="1"/>
              <a:t>11</a:t>
            </a:fld>
            <a:endParaRPr lang="en-US" sz="1200" smtClean="0">
              <a:latin typeface="Arial" charset="0"/>
            </a:endParaRPr>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8E279E3-4847-463B-9BCF-59EB40766D0E}" type="slidenum">
              <a:rPr lang="en-US" sz="1200" smtClean="0">
                <a:latin typeface="Arial" charset="0"/>
              </a:rPr>
              <a:pPr eaLnBrk="1" hangingPunct="1"/>
              <a:t>76</a:t>
            </a:fld>
            <a:endParaRPr lang="en-US" sz="1200" smtClean="0">
              <a:latin typeface="Arial" charset="0"/>
            </a:endParaRPr>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C80452F-8A43-42C4-A59C-E9A7E743EA09}" type="slidenum">
              <a:rPr lang="en-US" sz="1200" smtClean="0">
                <a:latin typeface="Arial" charset="0"/>
              </a:rPr>
              <a:pPr eaLnBrk="1" hangingPunct="1"/>
              <a:t>77</a:t>
            </a:fld>
            <a:endParaRPr lang="en-US" sz="1200" smtClean="0">
              <a:latin typeface="Arial" charset="0"/>
            </a:endParaRPr>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CF480E7-1F6D-4B3A-9853-B22B0C9DF929}" type="slidenum">
              <a:rPr lang="en-US" sz="1200" smtClean="0">
                <a:latin typeface="Arial" charset="0"/>
              </a:rPr>
              <a:pPr eaLnBrk="1" hangingPunct="1"/>
              <a:t>78</a:t>
            </a:fld>
            <a:endParaRPr lang="en-US" sz="1200" smtClean="0">
              <a:latin typeface="Arial" charset="0"/>
            </a:endParaRPr>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DE3A324-A210-4A25-9B1C-2793593268C8}" type="slidenum">
              <a:rPr lang="en-US" sz="1200" smtClean="0">
                <a:latin typeface="Arial" charset="0"/>
              </a:rPr>
              <a:pPr eaLnBrk="1" hangingPunct="1"/>
              <a:t>79</a:t>
            </a:fld>
            <a:endParaRPr lang="en-US" sz="1200" smtClean="0">
              <a:latin typeface="Arial" charset="0"/>
            </a:endParaRPr>
          </a:p>
        </p:txBody>
      </p:sp>
      <p:sp>
        <p:nvSpPr>
          <p:cNvPr id="61443" name="Rectangle 2"/>
          <p:cNvSpPr>
            <a:spLocks noChangeArrowheads="1" noTextEdit="1"/>
          </p:cNvSpPr>
          <p:nvPr>
            <p:ph type="sldImg"/>
          </p:nvPr>
        </p:nvSpPr>
        <p:spPr>
          <a:solidFill>
            <a:srgbClr val="FFFFFF"/>
          </a:solidFill>
          <a:ln/>
        </p:spPr>
      </p:sp>
      <p:sp>
        <p:nvSpPr>
          <p:cNvPr id="61444" name="Rectangle 3"/>
          <p:cNvSpPr>
            <a:spLocks noChangeArrowheads="1"/>
          </p:cNvSpPr>
          <p:nvPr>
            <p:ph type="body" idx="1"/>
          </p:nvPr>
        </p:nvSpPr>
        <p:spPr>
          <a:solidFill>
            <a:srgbClr val="FFFFFF"/>
          </a:solidFill>
          <a:ln>
            <a:solidFill>
              <a:srgbClr val="000000"/>
            </a:solidFill>
          </a:ln>
        </p:spPr>
        <p:txBody>
          <a:bodyPr/>
          <a:lstStyle/>
          <a:p>
            <a:r>
              <a:rPr lang="en-GB" smtClean="0">
                <a:ea typeface="ＭＳ Ｐゴシック" pitchFamily="34" charset="-128"/>
              </a:rPr>
              <a:t>See Figure 20-1 on p. 329.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DDFF8C1-9185-4661-8F31-2743688A9943}" type="slidenum">
              <a:rPr lang="en-US" sz="1200" smtClean="0">
                <a:latin typeface="Arial" charset="0"/>
              </a:rPr>
              <a:pPr eaLnBrk="1" hangingPunct="1"/>
              <a:t>80</a:t>
            </a:fld>
            <a:endParaRPr lang="en-US" sz="1200" smtClean="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D68E040-FDD5-42F8-9E3A-D786560707CC}" type="slidenum">
              <a:rPr lang="en-US" sz="1200" smtClean="0">
                <a:latin typeface="Arial" charset="0"/>
              </a:rPr>
              <a:pPr eaLnBrk="1" hangingPunct="1"/>
              <a:t>81</a:t>
            </a:fld>
            <a:endParaRPr lang="en-US" sz="1200" smtClean="0">
              <a:latin typeface="Arial" charset="0"/>
            </a:endParaRPr>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Older individuals with existing health problems are more likely to experience sleep problems than those who report themselves to be in good health.</a:t>
            </a:r>
          </a:p>
          <a:p>
            <a:r>
              <a:rPr lang="en-US" smtClean="0">
                <a:ea typeface="ＭＳ Ｐゴシック" pitchFamily="34" charset="-128"/>
              </a:rPr>
              <a:t>What medical conditions may be related to having insomnia?</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CC63C96-E275-4E07-81E7-18493D08C975}" type="slidenum">
              <a:rPr lang="en-US" sz="1200" smtClean="0">
                <a:latin typeface="Arial" charset="0"/>
              </a:rPr>
              <a:pPr eaLnBrk="1" hangingPunct="1"/>
              <a:t>82</a:t>
            </a:fld>
            <a:endParaRPr lang="en-US" sz="1200" smtClean="0">
              <a:latin typeface="Arial" charset="0"/>
            </a:endParaRPr>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76B8A32-7588-4EBE-9BC2-640D67611CD6}" type="slidenum">
              <a:rPr lang="en-US" sz="1200" smtClean="0">
                <a:latin typeface="Arial" charset="0"/>
              </a:rPr>
              <a:pPr eaLnBrk="1" hangingPunct="1"/>
              <a:t>84</a:t>
            </a:fld>
            <a:endParaRPr lang="en-US" sz="1200" smtClean="0">
              <a:latin typeface="Arial" charset="0"/>
            </a:endParaRPr>
          </a:p>
        </p:txBody>
      </p:sp>
      <p:sp>
        <p:nvSpPr>
          <p:cNvPr id="67587" name="Rectangle 2"/>
          <p:cNvSpPr>
            <a:spLocks noChangeArrowheads="1" noTextEdit="1"/>
          </p:cNvSpPr>
          <p:nvPr>
            <p:ph type="sldImg"/>
          </p:nvPr>
        </p:nvSpPr>
        <p:spPr>
          <a:solidFill>
            <a:srgbClr val="FFFFFF"/>
          </a:solidFill>
          <a:ln/>
        </p:spPr>
      </p:sp>
      <p:sp>
        <p:nvSpPr>
          <p:cNvPr id="67588" name="Rectangle 3"/>
          <p:cNvSpPr>
            <a:spLocks noChangeArrowheads="1"/>
          </p:cNvSpPr>
          <p:nvPr>
            <p:ph type="body" idx="1"/>
          </p:nvPr>
        </p:nvSpPr>
        <p:spPr>
          <a:solidFill>
            <a:srgbClr val="FFFFFF"/>
          </a:solidFill>
          <a:ln>
            <a:solidFill>
              <a:srgbClr val="000000"/>
            </a:solidFill>
          </a:ln>
        </p:spPr>
        <p:txBody>
          <a:bodyPr/>
          <a:lstStyle/>
          <a:p>
            <a:r>
              <a:rPr lang="en-GB" smtClean="0">
                <a:ea typeface="ＭＳ Ｐゴシック" pitchFamily="34" charset="-128"/>
              </a:rPr>
              <a:t>Refer to Table 20-1 on p. 330.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241AB22-C05B-476E-A7E5-CDCE3AF6CFBA}" type="slidenum">
              <a:rPr lang="en-US" sz="1200" smtClean="0">
                <a:latin typeface="Arial" charset="0"/>
              </a:rPr>
              <a:pPr eaLnBrk="1" hangingPunct="1"/>
              <a:t>85</a:t>
            </a:fld>
            <a:endParaRPr lang="en-US" sz="1200" smtClean="0">
              <a:latin typeface="Arial" charset="0"/>
            </a:endParaRPr>
          </a:p>
        </p:txBody>
      </p:sp>
      <p:sp>
        <p:nvSpPr>
          <p:cNvPr id="68611" name="Rectangle 2"/>
          <p:cNvSpPr>
            <a:spLocks noChangeArrowheads="1" noTextEdit="1"/>
          </p:cNvSpPr>
          <p:nvPr>
            <p:ph type="sldImg"/>
          </p:nvPr>
        </p:nvSpPr>
        <p:spPr>
          <a:solidFill>
            <a:srgbClr val="FFFFFF"/>
          </a:solidFill>
          <a:ln/>
        </p:spPr>
      </p:sp>
      <p:sp>
        <p:nvSpPr>
          <p:cNvPr id="68612" name="Rectangle 3"/>
          <p:cNvSpPr>
            <a:spLocks noChangeArrowheads="1"/>
          </p:cNvSpPr>
          <p:nvPr>
            <p:ph type="body" idx="1"/>
          </p:nvPr>
        </p:nvSpPr>
        <p:spPr>
          <a:solidFill>
            <a:srgbClr val="FFFFFF"/>
          </a:solidFill>
          <a:ln>
            <a:solidFill>
              <a:srgbClr val="000000"/>
            </a:solidFill>
          </a:ln>
        </p:spPr>
        <p:txBody>
          <a:bodyPr/>
          <a:lstStyle/>
          <a:p>
            <a:r>
              <a:rPr lang="en-GB" smtClean="0">
                <a:ea typeface="ＭＳ Ｐゴシック" pitchFamily="34" charset="-128"/>
              </a:rPr>
              <a:t>Refer to Box 20-2 on p. 331.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1F9B31E-C28F-46BE-A51C-5BFBAFDBB9EA}" type="slidenum">
              <a:rPr lang="en-US" sz="1200" smtClean="0">
                <a:latin typeface="Arial" charset="0"/>
              </a:rPr>
              <a:pPr eaLnBrk="1" hangingPunct="1"/>
              <a:t>86</a:t>
            </a:fld>
            <a:endParaRPr lang="en-US" sz="1200" smtClean="0">
              <a:latin typeface="Arial" charset="0"/>
            </a:endParaRPr>
          </a:p>
        </p:txBody>
      </p:sp>
      <p:sp>
        <p:nvSpPr>
          <p:cNvPr id="69635" name="Rectangle 2"/>
          <p:cNvSpPr>
            <a:spLocks noChangeArrowheads="1" noTextEdit="1"/>
          </p:cNvSpPr>
          <p:nvPr>
            <p:ph type="sldImg"/>
          </p:nvPr>
        </p:nvSpPr>
        <p:spPr>
          <a:solidFill>
            <a:srgbClr val="FFFFFF"/>
          </a:solidFill>
          <a:ln/>
        </p:spPr>
      </p:sp>
      <p:sp>
        <p:nvSpPr>
          <p:cNvPr id="69636" name="Rectangle 3"/>
          <p:cNvSpPr>
            <a:spLocks noChangeArrowheads="1"/>
          </p:cNvSpPr>
          <p:nvPr>
            <p:ph type="body" idx="1"/>
          </p:nvPr>
        </p:nvSpPr>
        <p:spPr>
          <a:solidFill>
            <a:srgbClr val="FFFFFF"/>
          </a:solidFill>
          <a:ln>
            <a:solidFill>
              <a:srgbClr val="000000"/>
            </a:solidFill>
          </a:ln>
        </p:spPr>
        <p:txBody>
          <a:bodyPr/>
          <a:lstStyle/>
          <a:p>
            <a:r>
              <a:rPr lang="en-GB" smtClean="0">
                <a:ea typeface="ＭＳ Ｐゴシック" pitchFamily="34" charset="-128"/>
              </a:rPr>
              <a:t>Refer to Box 20-3 on p. 331. </a:t>
            </a:r>
          </a:p>
          <a:p>
            <a:endParaRPr lang="en-GB"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5E0BEC8-1A8D-427B-9D8D-6E415BEAD38D}" type="slidenum">
              <a:rPr lang="en-US" sz="1200" smtClean="0">
                <a:latin typeface="Arial" charset="0"/>
              </a:rPr>
              <a:pPr eaLnBrk="1" hangingPunct="1"/>
              <a:t>13</a:t>
            </a:fld>
            <a:endParaRPr lang="en-US" sz="1200" smtClean="0">
              <a:latin typeface="Arial" charset="0"/>
            </a:endParaRPr>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Focusing on the positive outcomes of exercise is key to maintaining a regular program.</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73FFE72-3A1D-4039-B6EA-F105B7EED777}" type="slidenum">
              <a:rPr lang="en-US" sz="1200" smtClean="0">
                <a:latin typeface="Arial" charset="0"/>
              </a:rPr>
              <a:pPr eaLnBrk="1" hangingPunct="1"/>
              <a:t>87</a:t>
            </a:fld>
            <a:endParaRPr lang="en-US" sz="1200" smtClean="0">
              <a:latin typeface="Arial" charset="0"/>
            </a:endParaRPr>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Sleep-inducing medications are likely to have deleterious effects on older adults, such as urinary retention, drowsiness, fatigue, confusion, and disturbed coordination, which increase the risk for falls.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1312FFD-160F-427F-9652-5300DCA5A366}" type="slidenum">
              <a:rPr lang="en-US" sz="1200" smtClean="0">
                <a:latin typeface="Arial" charset="0"/>
              </a:rPr>
              <a:pPr eaLnBrk="1" hangingPunct="1"/>
              <a:t>88</a:t>
            </a:fld>
            <a:endParaRPr lang="en-US" sz="1200" smtClean="0">
              <a:latin typeface="Arial" charset="0"/>
            </a:endParaRPr>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Studies report that as many as 45% to 65% of older adults are </a:t>
            </a:r>
            <a:r>
              <a:rPr lang="en-US" smtClean="0">
                <a:solidFill>
                  <a:srgbClr val="000000"/>
                </a:solidFill>
                <a:ea typeface="ＭＳ Ｐゴシック" pitchFamily="34" charset="-128"/>
              </a:rPr>
              <a:t>suspected to have some breathing problem that disturbs sleep.</a:t>
            </a:r>
          </a:p>
          <a:p>
            <a:r>
              <a:rPr lang="en-US" smtClean="0">
                <a:solidFill>
                  <a:srgbClr val="000000"/>
                </a:solidFill>
                <a:ea typeface="ＭＳ Ｐゴシック" pitchFamily="34" charset="-128"/>
              </a:rPr>
              <a:t>In which population is sleep apnea </a:t>
            </a:r>
            <a:r>
              <a:rPr lang="en-US" smtClean="0">
                <a:ea typeface="ＭＳ Ｐゴシック" pitchFamily="34" charset="-128"/>
              </a:rPr>
              <a:t>more common and more severe?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69968B6-49CC-40BE-9D30-5BE775262810}" type="slidenum">
              <a:rPr lang="en-US" sz="1200" smtClean="0">
                <a:latin typeface="Arial" charset="0"/>
              </a:rPr>
              <a:pPr eaLnBrk="1" hangingPunct="1"/>
              <a:t>89</a:t>
            </a:fld>
            <a:endParaRPr lang="en-US" sz="1200" smtClean="0">
              <a:latin typeface="Arial" charset="0"/>
            </a:endParaRPr>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People experiencing sleep apnea should try to lose weight and avoid alcohol, sedatives, and muscle relaxants, which can worsen the condition.</a:t>
            </a:r>
          </a:p>
          <a:p>
            <a:r>
              <a:rPr lang="en-US" smtClean="0">
                <a:ea typeface="ＭＳ Ｐゴシック" pitchFamily="34" charset="-128"/>
              </a:rPr>
              <a:t>What signs may indicate that a person is experiencing sleep apnea?</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E3110A5-1FA8-46AE-BCB4-3F6276866C85}" type="slidenum">
              <a:rPr lang="en-US" sz="1200" smtClean="0">
                <a:latin typeface="Arial" charset="0"/>
              </a:rPr>
              <a:pPr eaLnBrk="1" hangingPunct="1"/>
              <a:t>90</a:t>
            </a:fld>
            <a:endParaRPr lang="en-US" sz="1200" smtClean="0">
              <a:latin typeface="Arial" charset="0"/>
            </a:endParaRPr>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58CE4E7-7680-4E2D-97A6-F0A190665F8E}" type="slidenum">
              <a:rPr lang="en-US" sz="1200" smtClean="0">
                <a:latin typeface="Arial" charset="0"/>
              </a:rPr>
              <a:pPr eaLnBrk="1" hangingPunct="1"/>
              <a:t>92</a:t>
            </a:fld>
            <a:endParaRPr lang="en-US" sz="1200" smtClean="0">
              <a:latin typeface="Arial" charset="0"/>
            </a:endParaRPr>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None/>
            </a:pPr>
            <a:endParaRPr lang="en-US" smtClean="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3A5F882-581F-452B-B2A4-7559FF29BA5D}" type="slidenum">
              <a:rPr lang="en-US" sz="1200" smtClean="0">
                <a:latin typeface="Arial" charset="0"/>
              </a:rPr>
              <a:pPr eaLnBrk="1" hangingPunct="1"/>
              <a:t>93</a:t>
            </a:fld>
            <a:endParaRPr lang="en-US" sz="1200" smtClean="0">
              <a:latin typeface="Arial" charset="0"/>
            </a:endParaRPr>
          </a:p>
        </p:txBody>
      </p:sp>
      <p:sp>
        <p:nvSpPr>
          <p:cNvPr id="86019" name="Rectangle 2"/>
          <p:cNvSpPr>
            <a:spLocks noChangeArrowheads="1" noTextEdit="1"/>
          </p:cNvSpPr>
          <p:nvPr>
            <p:ph type="sldImg"/>
          </p:nvPr>
        </p:nvSpPr>
        <p:spPr>
          <a:solidFill>
            <a:srgbClr val="FFFFFF"/>
          </a:solidFill>
          <a:ln/>
        </p:spPr>
      </p:sp>
      <p:sp>
        <p:nvSpPr>
          <p:cNvPr id="86020" name="Rectangle 3"/>
          <p:cNvSpPr>
            <a:spLocks noChangeArrowheads="1"/>
          </p:cNvSpPr>
          <p:nvPr>
            <p:ph type="body" idx="1"/>
          </p:nvPr>
        </p:nvSpPr>
        <p:spPr>
          <a:solidFill>
            <a:srgbClr val="FFFFFF"/>
          </a:solidFill>
          <a:ln>
            <a:solidFill>
              <a:srgbClr val="000000"/>
            </a:solidFill>
          </a:ln>
        </p:spPr>
        <p:txBody>
          <a:bodyPr/>
          <a:lstStyle/>
          <a:p>
            <a:r>
              <a:rPr lang="en-GB" smtClean="0">
                <a:ea typeface="ＭＳ Ｐゴシック" pitchFamily="34" charset="-128"/>
              </a:rPr>
              <a:t>See Figure 20-2 on p. 334.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4BEB71B-A493-4333-A810-1303A2114931}" type="slidenum">
              <a:rPr lang="en-US" sz="1200" smtClean="0">
                <a:latin typeface="Arial" charset="0"/>
              </a:rPr>
              <a:pPr eaLnBrk="1" hangingPunct="1"/>
              <a:t>14</a:t>
            </a:fld>
            <a:endParaRPr lang="en-US" sz="1200" smtClean="0">
              <a:latin typeface="Arial" charset="0"/>
            </a:endParaRPr>
          </a:p>
        </p:txBody>
      </p:sp>
      <p:sp>
        <p:nvSpPr>
          <p:cNvPr id="109571" name="Rectangle 2"/>
          <p:cNvSpPr>
            <a:spLocks noChangeArrowheads="1" noTextEdit="1"/>
          </p:cNvSpPr>
          <p:nvPr>
            <p:ph type="sldImg"/>
          </p:nvPr>
        </p:nvSpPr>
        <p:spPr>
          <a:solidFill>
            <a:srgbClr val="FFFFFF"/>
          </a:solidFill>
          <a:ln/>
        </p:spPr>
      </p:sp>
      <p:sp>
        <p:nvSpPr>
          <p:cNvPr id="109572" name="Rectangle 3"/>
          <p:cNvSpPr>
            <a:spLocks noChangeArrowheads="1"/>
          </p:cNvSpPr>
          <p:nvPr>
            <p:ph type="body" idx="1"/>
          </p:nvPr>
        </p:nvSpPr>
        <p:spPr>
          <a:solidFill>
            <a:srgbClr val="FFFFFF"/>
          </a:solidFill>
          <a:ln>
            <a:solidFill>
              <a:srgbClr val="000000"/>
            </a:solidFill>
          </a:ln>
        </p:spPr>
        <p:txBody>
          <a:bodyPr/>
          <a:lstStyle/>
          <a:p>
            <a:r>
              <a:rPr lang="en-US" smtClean="0">
                <a:ea typeface="ＭＳ Ｐゴシック" pitchFamily="34" charset="-128"/>
              </a:rPr>
              <a:t>See Figure 19-1 on pp. 308-309. </a:t>
            </a:r>
            <a:endParaRPr lang="en-GB"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3036B2-E8BC-4F77-88F1-76FB1671D3AF}" type="datetimeFigureOut">
              <a:rPr lang="en-US" smtClean="0"/>
              <a:t>5/7/2012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347272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3036B2-E8BC-4F77-88F1-76FB1671D3AF}" type="datetimeFigureOut">
              <a:rPr lang="en-US" smtClean="0"/>
              <a:t>5/7/2012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322622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3036B2-E8BC-4F77-88F1-76FB1671D3AF}" type="datetimeFigureOut">
              <a:rPr lang="en-US" smtClean="0"/>
              <a:t>5/7/2012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417738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3036B2-E8BC-4F77-88F1-76FB1671D3AF}" type="datetimeFigureOut">
              <a:rPr lang="en-US" smtClean="0"/>
              <a:t>5/7/2012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1810778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3036B2-E8BC-4F77-88F1-76FB1671D3AF}" type="datetimeFigureOut">
              <a:rPr lang="en-US" smtClean="0"/>
              <a:t>5/7/2012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3315903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3036B2-E8BC-4F77-88F1-76FB1671D3AF}" type="datetimeFigureOut">
              <a:rPr lang="en-US" smtClean="0"/>
              <a:t>5/7/2012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135462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3036B2-E8BC-4F77-88F1-76FB1671D3AF}" type="datetimeFigureOut">
              <a:rPr lang="en-US" smtClean="0"/>
              <a:t>5/7/2012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193112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3036B2-E8BC-4F77-88F1-76FB1671D3AF}" type="datetimeFigureOut">
              <a:rPr lang="en-US" smtClean="0"/>
              <a:t>5/7/2012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4052183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036B2-E8BC-4F77-88F1-76FB1671D3AF}" type="datetimeFigureOut">
              <a:rPr lang="en-US" smtClean="0"/>
              <a:t>5/7/2012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43974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3036B2-E8BC-4F77-88F1-76FB1671D3AF}" type="datetimeFigureOut">
              <a:rPr lang="en-US" smtClean="0"/>
              <a:t>5/7/2012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206804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3036B2-E8BC-4F77-88F1-76FB1671D3AF}" type="datetimeFigureOut">
              <a:rPr lang="en-US" smtClean="0"/>
              <a:t>5/7/2012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2F937-6B76-45B4-AA48-58520A4E08E6}" type="slidenum">
              <a:rPr lang="en-US" smtClean="0"/>
              <a:t>‹#›</a:t>
            </a:fld>
            <a:endParaRPr lang="en-US"/>
          </a:p>
        </p:txBody>
      </p:sp>
    </p:spTree>
    <p:extLst>
      <p:ext uri="{BB962C8B-B14F-4D97-AF65-F5344CB8AC3E}">
        <p14:creationId xmlns:p14="http://schemas.microsoft.com/office/powerpoint/2010/main" val="2725345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036B2-E8BC-4F77-88F1-76FB1671D3AF}" type="datetimeFigureOut">
              <a:rPr lang="en-US" smtClean="0"/>
              <a:t>5/7/2012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2F937-6B76-45B4-AA48-58520A4E08E6}" type="slidenum">
              <a:rPr lang="en-US" smtClean="0"/>
              <a:t>‹#›</a:t>
            </a:fld>
            <a:endParaRPr lang="en-US"/>
          </a:p>
        </p:txBody>
      </p:sp>
    </p:spTree>
    <p:extLst>
      <p:ext uri="{BB962C8B-B14F-4D97-AF65-F5344CB8AC3E}">
        <p14:creationId xmlns:p14="http://schemas.microsoft.com/office/powerpoint/2010/main" val="2268373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VN057 Gerontology 11</a:t>
            </a:r>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0128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Exercise and Recommendations for Older Adults</a:t>
            </a:r>
          </a:p>
        </p:txBody>
      </p:sp>
      <p:sp>
        <p:nvSpPr>
          <p:cNvPr id="10243" name="Rectangle 5"/>
          <p:cNvSpPr>
            <a:spLocks noGrp="1" noChangeArrowheads="1"/>
          </p:cNvSpPr>
          <p:nvPr>
            <p:ph idx="1"/>
          </p:nvPr>
        </p:nvSpPr>
        <p:spPr/>
        <p:txBody>
          <a:bodyPr/>
          <a:lstStyle/>
          <a:p>
            <a:pPr eaLnBrk="1" hangingPunct="1"/>
            <a:r>
              <a:rPr lang="en-US" dirty="0">
                <a:ea typeface="ＭＳ Ｐゴシック" pitchFamily="34" charset="-128"/>
              </a:rPr>
              <a:t>E</a:t>
            </a:r>
            <a:r>
              <a:rPr lang="en-US" dirty="0" smtClean="0">
                <a:ea typeface="ＭＳ Ｐゴシック" pitchFamily="34" charset="-128"/>
              </a:rPr>
              <a:t>vidence indicates regular activity </a:t>
            </a:r>
            <a:r>
              <a:rPr lang="en-US" dirty="0" smtClean="0">
                <a:ea typeface="ＭＳ Ｐゴシック" pitchFamily="34" charset="-128"/>
              </a:rPr>
              <a:t>can extend years of active independent life, reduce </a:t>
            </a:r>
            <a:r>
              <a:rPr lang="en-US" dirty="0" smtClean="0">
                <a:ea typeface="ＭＳ Ｐゴシック" pitchFamily="34" charset="-128"/>
              </a:rPr>
              <a:t>disability &amp; </a:t>
            </a:r>
            <a:r>
              <a:rPr lang="en-US" dirty="0" smtClean="0">
                <a:ea typeface="ＭＳ Ｐゴシック" pitchFamily="34" charset="-128"/>
              </a:rPr>
              <a:t>improve the quality of </a:t>
            </a:r>
            <a:r>
              <a:rPr lang="en-US" dirty="0" smtClean="0">
                <a:ea typeface="ＭＳ Ｐゴシック" pitchFamily="34" charset="-128"/>
              </a:rPr>
              <a:t>life</a:t>
            </a:r>
            <a:endParaRPr lang="en-US" dirty="0" smtClean="0">
              <a:ea typeface="ＭＳ Ｐゴシック" pitchFamily="34" charset="-128"/>
            </a:endParaRPr>
          </a:p>
          <a:p>
            <a:pPr eaLnBrk="1" hangingPunct="1"/>
            <a:r>
              <a:rPr lang="en-US" dirty="0" smtClean="0">
                <a:ea typeface="ＭＳ Ｐゴシック" pitchFamily="34" charset="-128"/>
              </a:rPr>
              <a:t>Aerobic or endurance exercises promote cardiovascular and respiratory function</a:t>
            </a:r>
          </a:p>
        </p:txBody>
      </p:sp>
      <p:sp>
        <p:nvSpPr>
          <p:cNvPr id="1024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1024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AAB6DAF-5D71-4C3D-B6B4-036F309EAE3C}" type="slidenum">
              <a:rPr lang="en-US" sz="1000" smtClean="0">
                <a:latin typeface="Arial" charset="0"/>
              </a:rPr>
              <a:pPr eaLnBrk="1" hangingPunct="1"/>
              <a:t>10</a:t>
            </a:fld>
            <a:endParaRPr lang="en-US" sz="1000" smtClean="0">
              <a:latin typeface="Arial" charset="0"/>
            </a:endParaRPr>
          </a:p>
        </p:txBody>
      </p:sp>
    </p:spTree>
    <p:extLst>
      <p:ext uri="{BB962C8B-B14F-4D97-AF65-F5344CB8AC3E}">
        <p14:creationId xmlns:p14="http://schemas.microsoft.com/office/powerpoint/2010/main" val="1035976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8"/>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Exercise and Recommendations for Older Adults (cont.)</a:t>
            </a:r>
            <a:endParaRPr lang="en-GB" smtClean="0">
              <a:ea typeface="ＭＳ Ｐゴシック" pitchFamily="34" charset="-128"/>
            </a:endParaRPr>
          </a:p>
        </p:txBody>
      </p:sp>
      <p:sp>
        <p:nvSpPr>
          <p:cNvPr id="11267" name="Rectangle 1029"/>
          <p:cNvSpPr>
            <a:spLocks noGrp="1" noChangeArrowheads="1"/>
          </p:cNvSpPr>
          <p:nvPr>
            <p:ph idx="1"/>
          </p:nvPr>
        </p:nvSpPr>
        <p:spPr/>
        <p:txBody>
          <a:bodyPr/>
          <a:lstStyle/>
          <a:p>
            <a:pPr eaLnBrk="1" hangingPunct="1"/>
            <a:r>
              <a:rPr lang="en-US" smtClean="0">
                <a:ea typeface="ＭＳ Ｐゴシック" pitchFamily="34" charset="-128"/>
              </a:rPr>
              <a:t>Nurses should educate older persons about the importance of exercise</a:t>
            </a:r>
          </a:p>
          <a:p>
            <a:pPr lvl="1" eaLnBrk="1" hangingPunct="1"/>
            <a:r>
              <a:rPr lang="en-US" smtClean="0">
                <a:ea typeface="ＭＳ Ｐゴシック" pitchFamily="34" charset="-128"/>
              </a:rPr>
              <a:t>Emphasize the benefits </a:t>
            </a:r>
          </a:p>
          <a:p>
            <a:pPr lvl="2" eaLnBrk="1" hangingPunct="1"/>
            <a:r>
              <a:rPr lang="en-US" smtClean="0">
                <a:ea typeface="ＭＳ Ｐゴシック" pitchFamily="34" charset="-128"/>
              </a:rPr>
              <a:t>Weight loss</a:t>
            </a:r>
          </a:p>
          <a:p>
            <a:pPr lvl="2" eaLnBrk="1" hangingPunct="1"/>
            <a:r>
              <a:rPr lang="en-US" smtClean="0">
                <a:ea typeface="ＭＳ Ｐゴシック" pitchFamily="34" charset="-128"/>
              </a:rPr>
              <a:t>Improved blood glucose control</a:t>
            </a:r>
          </a:p>
          <a:p>
            <a:pPr lvl="2" eaLnBrk="1" hangingPunct="1"/>
            <a:r>
              <a:rPr lang="en-US" smtClean="0">
                <a:ea typeface="ＭＳ Ｐゴシック" pitchFamily="34" charset="-128"/>
              </a:rPr>
              <a:t>Lowered blood pressure</a:t>
            </a:r>
          </a:p>
          <a:p>
            <a:pPr lvl="2" eaLnBrk="1" hangingPunct="1"/>
            <a:r>
              <a:rPr lang="en-US" smtClean="0">
                <a:ea typeface="ＭＳ Ｐゴシック" pitchFamily="34" charset="-128"/>
              </a:rPr>
              <a:t>Decreased risk for falls</a:t>
            </a:r>
          </a:p>
          <a:p>
            <a:pPr lvl="2" eaLnBrk="1" hangingPunct="1"/>
            <a:r>
              <a:rPr lang="en-US" smtClean="0">
                <a:ea typeface="ＭＳ Ｐゴシック" pitchFamily="34" charset="-128"/>
              </a:rPr>
              <a:t>Others specific to the individual</a:t>
            </a:r>
          </a:p>
        </p:txBody>
      </p:sp>
      <p:sp>
        <p:nvSpPr>
          <p:cNvPr id="1126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1126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8FD9AC8-C1D7-42CB-9D66-E501ADB8251B}" type="slidenum">
              <a:rPr lang="en-US" sz="1000" smtClean="0">
                <a:latin typeface="Arial" charset="0"/>
              </a:rPr>
              <a:pPr eaLnBrk="1" hangingPunct="1"/>
              <a:t>11</a:t>
            </a:fld>
            <a:endParaRPr lang="en-US" sz="1000" smtClean="0">
              <a:latin typeface="Arial" charset="0"/>
            </a:endParaRPr>
          </a:p>
        </p:txBody>
      </p:sp>
    </p:spTree>
    <p:extLst>
      <p:ext uri="{BB962C8B-B14F-4D97-AF65-F5344CB8AC3E}">
        <p14:creationId xmlns:p14="http://schemas.microsoft.com/office/powerpoint/2010/main" val="188699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857250"/>
            <a:ext cx="38862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38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Guidelines for Exercise by the Older Adult</a:t>
            </a:r>
          </a:p>
        </p:txBody>
      </p:sp>
      <p:sp>
        <p:nvSpPr>
          <p:cNvPr id="12291" name="Rectangle 5"/>
          <p:cNvSpPr>
            <a:spLocks noGrp="1" noChangeArrowheads="1"/>
          </p:cNvSpPr>
          <p:nvPr>
            <p:ph idx="1"/>
          </p:nvPr>
        </p:nvSpPr>
        <p:spPr/>
        <p:txBody>
          <a:bodyPr/>
          <a:lstStyle/>
          <a:p>
            <a:pPr eaLnBrk="1" hangingPunct="1"/>
            <a:r>
              <a:rPr lang="en-US" smtClean="0">
                <a:ea typeface="ＭＳ Ｐゴシック" pitchFamily="34" charset="-128"/>
              </a:rPr>
              <a:t>Keep it simple</a:t>
            </a:r>
          </a:p>
          <a:p>
            <a:pPr eaLnBrk="1" hangingPunct="1"/>
            <a:r>
              <a:rPr lang="en-US" smtClean="0">
                <a:ea typeface="ＭＳ Ｐゴシック" pitchFamily="34" charset="-128"/>
              </a:rPr>
              <a:t>Have a plan</a:t>
            </a:r>
          </a:p>
          <a:p>
            <a:pPr eaLnBrk="1" hangingPunct="1"/>
            <a:r>
              <a:rPr lang="en-US" smtClean="0">
                <a:ea typeface="ＭＳ Ｐゴシック" pitchFamily="34" charset="-128"/>
              </a:rPr>
              <a:t>Do it with a friend</a:t>
            </a:r>
          </a:p>
          <a:p>
            <a:pPr eaLnBrk="1" hangingPunct="1"/>
            <a:r>
              <a:rPr lang="en-US" smtClean="0">
                <a:ea typeface="ＭＳ Ｐゴシック" pitchFamily="34" charset="-128"/>
              </a:rPr>
              <a:t>Keep it interesting</a:t>
            </a:r>
          </a:p>
          <a:p>
            <a:pPr eaLnBrk="1" hangingPunct="1"/>
            <a:r>
              <a:rPr lang="en-US" smtClean="0">
                <a:ea typeface="ＭＳ Ｐゴシック" pitchFamily="34" charset="-128"/>
              </a:rPr>
              <a:t>Try some music</a:t>
            </a:r>
          </a:p>
          <a:p>
            <a:pPr eaLnBrk="1" hangingPunct="1"/>
            <a:r>
              <a:rPr lang="en-US" smtClean="0">
                <a:ea typeface="ＭＳ Ｐゴシック" pitchFamily="34" charset="-128"/>
              </a:rPr>
              <a:t>Get a coach</a:t>
            </a:r>
          </a:p>
          <a:p>
            <a:pPr eaLnBrk="1" hangingPunct="1"/>
            <a:r>
              <a:rPr lang="en-US" smtClean="0">
                <a:ea typeface="ＭＳ Ｐゴシック" pitchFamily="34" charset="-128"/>
              </a:rPr>
              <a:t>Set a goal</a:t>
            </a:r>
          </a:p>
        </p:txBody>
      </p:sp>
      <p:sp>
        <p:nvSpPr>
          <p:cNvPr id="1229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1229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8C78593-3AE5-4BD3-8FE0-9C08E70E9CB9}" type="slidenum">
              <a:rPr lang="en-US" sz="1000" smtClean="0">
                <a:latin typeface="Arial" charset="0"/>
              </a:rPr>
              <a:pPr eaLnBrk="1" hangingPunct="1"/>
              <a:t>13</a:t>
            </a:fld>
            <a:endParaRPr lang="en-US" sz="1000" smtClean="0">
              <a:latin typeface="Arial" charset="0"/>
            </a:endParaRPr>
          </a:p>
        </p:txBody>
      </p:sp>
    </p:spTree>
    <p:extLst>
      <p:ext uri="{BB962C8B-B14F-4D97-AF65-F5344CB8AC3E}">
        <p14:creationId xmlns:p14="http://schemas.microsoft.com/office/powerpoint/2010/main" val="3423949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p:txBody>
          <a:bodyPr/>
          <a:lstStyle/>
          <a:p>
            <a:pPr eaLnBrk="1" hangingPunct="1"/>
            <a:r>
              <a:rPr lang="en-US" smtClean="0">
                <a:ea typeface="ＭＳ Ｐゴシック" pitchFamily="34" charset="-128"/>
              </a:rPr>
              <a:t>Various Exercises</a:t>
            </a:r>
          </a:p>
        </p:txBody>
      </p:sp>
      <p:pic>
        <p:nvPicPr>
          <p:cNvPr id="13315" name="Content Placeholder 4" descr="f20-01A-A05423.eps"/>
          <p:cNvPicPr>
            <a:picLocks noGrp="1" noChangeAspect="1"/>
          </p:cNvPicPr>
          <p:nvPr>
            <p:ph idx="1"/>
          </p:nvPr>
        </p:nvPicPr>
        <p:blipFill>
          <a:blip r:embed="rId3">
            <a:extLst>
              <a:ext uri="{28A0092B-C50C-407E-A947-70E740481C1C}">
                <a14:useLocalDpi xmlns:a14="http://schemas.microsoft.com/office/drawing/2010/main" val="0"/>
              </a:ext>
            </a:extLst>
          </a:blip>
          <a:srcRect l="-4396" r="-4396"/>
          <a:stretch>
            <a:fillRect/>
          </a:stretch>
        </p:blipFill>
        <p:spPr>
          <a:xfrm>
            <a:off x="301625" y="1130300"/>
            <a:ext cx="4364038" cy="5219700"/>
          </a:xfrm>
        </p:spPr>
      </p:pic>
      <p:sp>
        <p:nvSpPr>
          <p:cNvPr id="13316"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1000" smtClean="0">
                <a:latin typeface="Arial" charset="0"/>
              </a:rPr>
              <a:t>Copyright © 2012, 2008 by Mosby, Inc., an affiliate of Elsevier Inc. All rights reserved.</a:t>
            </a:r>
          </a:p>
        </p:txBody>
      </p:sp>
      <p:sp>
        <p:nvSpPr>
          <p:cNvPr id="1331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B527B56-EA4A-4052-B55A-0A3A7F4C2851}" type="slidenum">
              <a:rPr lang="en-US" sz="1000" smtClean="0">
                <a:latin typeface="Arial" charset="0"/>
              </a:rPr>
              <a:pPr eaLnBrk="1" hangingPunct="1"/>
              <a:t>14</a:t>
            </a:fld>
            <a:endParaRPr lang="en-US" sz="1000" smtClean="0">
              <a:latin typeface="Arial" charset="0"/>
            </a:endParaRPr>
          </a:p>
        </p:txBody>
      </p:sp>
      <p:pic>
        <p:nvPicPr>
          <p:cNvPr id="13318" name="Content Placeholder 7" descr="f20-01B-A05423.eps"/>
          <p:cNvPicPr>
            <a:picLocks noGrp="1" noChangeAspect="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691063" y="1143000"/>
            <a:ext cx="4059237" cy="5192713"/>
          </a:xfrm>
        </p:spPr>
      </p:pic>
    </p:spTree>
    <p:extLst>
      <p:ext uri="{BB962C8B-B14F-4D97-AF65-F5344CB8AC3E}">
        <p14:creationId xmlns:p14="http://schemas.microsoft.com/office/powerpoint/2010/main" val="995293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20385"/>
            <a:ext cx="3943350" cy="417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764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ctrTitle" sz="quarter"/>
          </p:nvPr>
        </p:nvSpPr>
        <p:spPr/>
        <p:txBody>
          <a:bodyPr/>
          <a:lstStyle/>
          <a:p>
            <a:pPr eaLnBrk="1" hangingPunct="1"/>
            <a:r>
              <a:rPr lang="en-US" smtClean="0">
                <a:ea typeface="ＭＳ Ｐゴシック" pitchFamily="34" charset="-128"/>
              </a:rPr>
              <a:t>Effects of Disease Processes </a:t>
            </a:r>
            <a:br>
              <a:rPr lang="en-US" smtClean="0">
                <a:ea typeface="ＭＳ Ｐゴシック" pitchFamily="34" charset="-128"/>
              </a:rPr>
            </a:br>
            <a:r>
              <a:rPr lang="en-US" smtClean="0">
                <a:ea typeface="ＭＳ Ｐゴシック" pitchFamily="34" charset="-128"/>
              </a:rPr>
              <a:t>on Activity</a:t>
            </a:r>
          </a:p>
        </p:txBody>
      </p:sp>
      <p:sp>
        <p:nvSpPr>
          <p:cNvPr id="1536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15364"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BB7D394-4606-4622-815A-C4E4A36F9CCE}" type="slidenum">
              <a:rPr lang="en-US" sz="1000" smtClean="0">
                <a:latin typeface="Arial" charset="0"/>
              </a:rPr>
              <a:pPr eaLnBrk="1" hangingPunct="1"/>
              <a:t>16</a:t>
            </a:fld>
            <a:endParaRPr lang="en-US" sz="1000" smtClean="0">
              <a:latin typeface="Arial" charset="0"/>
            </a:endParaRPr>
          </a:p>
        </p:txBody>
      </p:sp>
    </p:spTree>
    <p:extLst>
      <p:ext uri="{BB962C8B-B14F-4D97-AF65-F5344CB8AC3E}">
        <p14:creationId xmlns:p14="http://schemas.microsoft.com/office/powerpoint/2010/main" val="362833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Organic Brain Syndrome, Alzheimer’s Disease, and Stroke</a:t>
            </a:r>
          </a:p>
        </p:txBody>
      </p:sp>
      <p:sp>
        <p:nvSpPr>
          <p:cNvPr id="16387" name="Rectangle 5"/>
          <p:cNvSpPr>
            <a:spLocks noGrp="1" noChangeArrowheads="1"/>
          </p:cNvSpPr>
          <p:nvPr>
            <p:ph idx="1"/>
          </p:nvPr>
        </p:nvSpPr>
        <p:spPr/>
        <p:txBody>
          <a:bodyPr/>
          <a:lstStyle/>
          <a:p>
            <a:pPr eaLnBrk="1" hangingPunct="1"/>
            <a:r>
              <a:rPr lang="en-US" dirty="0">
                <a:ea typeface="ＭＳ Ｐゴシック" pitchFamily="34" charset="-128"/>
              </a:rPr>
              <a:t>A</a:t>
            </a:r>
            <a:r>
              <a:rPr lang="en-US" dirty="0" smtClean="0">
                <a:ea typeface="ＭＳ Ｐゴシック" pitchFamily="34" charset="-128"/>
              </a:rPr>
              <a:t>ffects </a:t>
            </a:r>
            <a:r>
              <a:rPr lang="en-US" dirty="0" smtClean="0">
                <a:ea typeface="ＭＳ Ｐゴシック" pitchFamily="34" charset="-128"/>
              </a:rPr>
              <a:t>both high-level thinking </a:t>
            </a:r>
            <a:r>
              <a:rPr lang="en-US" dirty="0" smtClean="0">
                <a:ea typeface="ＭＳ Ｐゴシック" pitchFamily="34" charset="-128"/>
              </a:rPr>
              <a:t>&amp; motor function  </a:t>
            </a:r>
            <a:endParaRPr lang="en-US" dirty="0" smtClean="0">
              <a:ea typeface="ＭＳ Ｐゴシック" pitchFamily="34" charset="-128"/>
            </a:endParaRPr>
          </a:p>
          <a:p>
            <a:pPr eaLnBrk="1" hangingPunct="1"/>
            <a:r>
              <a:rPr lang="en-US" dirty="0" smtClean="0">
                <a:ea typeface="ＭＳ Ｐゴシック" pitchFamily="34" charset="-128"/>
              </a:rPr>
              <a:t>Persons </a:t>
            </a:r>
            <a:r>
              <a:rPr lang="en-US" dirty="0" smtClean="0">
                <a:ea typeface="ＭＳ Ｐゴシック" pitchFamily="34" charset="-128"/>
              </a:rPr>
              <a:t>may </a:t>
            </a:r>
            <a:r>
              <a:rPr lang="en-US" dirty="0" smtClean="0">
                <a:ea typeface="ＭＳ Ｐゴシック" pitchFamily="34" charset="-128"/>
              </a:rPr>
              <a:t>not recognize the need for the most basic activities, such as moving, eating, dressing, bathing, and toileting</a:t>
            </a:r>
          </a:p>
        </p:txBody>
      </p:sp>
      <p:sp>
        <p:nvSpPr>
          <p:cNvPr id="1638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1638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7ACAB9C-A853-4633-8F35-AD8EA9DE15ED}" type="slidenum">
              <a:rPr lang="en-US" sz="1000" smtClean="0">
                <a:latin typeface="Arial" charset="0"/>
              </a:rPr>
              <a:pPr eaLnBrk="1" hangingPunct="1"/>
              <a:t>17</a:t>
            </a:fld>
            <a:endParaRPr lang="en-US" sz="1000" smtClean="0">
              <a:latin typeface="Arial" charset="0"/>
            </a:endParaRPr>
          </a:p>
        </p:txBody>
      </p:sp>
    </p:spTree>
    <p:extLst>
      <p:ext uri="{BB962C8B-B14F-4D97-AF65-F5344CB8AC3E}">
        <p14:creationId xmlns:p14="http://schemas.microsoft.com/office/powerpoint/2010/main" val="427124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p:txBody>
          <a:bodyPr/>
          <a:lstStyle/>
          <a:p>
            <a:pPr eaLnBrk="1" hangingPunct="1"/>
            <a:r>
              <a:rPr lang="en-US" smtClean="0">
                <a:ea typeface="ＭＳ Ｐゴシック" pitchFamily="34" charset="-128"/>
              </a:rPr>
              <a:t>Neurologic Damage</a:t>
            </a:r>
          </a:p>
        </p:txBody>
      </p:sp>
      <p:sp>
        <p:nvSpPr>
          <p:cNvPr id="17411" name="Rectangle 5"/>
          <p:cNvSpPr>
            <a:spLocks noGrp="1" noChangeArrowheads="1"/>
          </p:cNvSpPr>
          <p:nvPr>
            <p:ph idx="1"/>
          </p:nvPr>
        </p:nvSpPr>
        <p:spPr/>
        <p:txBody>
          <a:bodyPr/>
          <a:lstStyle/>
          <a:p>
            <a:pPr eaLnBrk="1" hangingPunct="1"/>
            <a:r>
              <a:rPr lang="en-US" dirty="0" smtClean="0">
                <a:ea typeface="ＭＳ Ｐゴシック" pitchFamily="34" charset="-128"/>
              </a:rPr>
              <a:t>Individual may </a:t>
            </a:r>
            <a:r>
              <a:rPr lang="en-US" dirty="0" smtClean="0">
                <a:ea typeface="ＭＳ Ｐゴシック" pitchFamily="34" charset="-128"/>
              </a:rPr>
              <a:t>recognize the need </a:t>
            </a:r>
            <a:r>
              <a:rPr lang="en-US" dirty="0" smtClean="0">
                <a:ea typeface="ＭＳ Ｐゴシック" pitchFamily="34" charset="-128"/>
              </a:rPr>
              <a:t>&amp; </a:t>
            </a:r>
            <a:r>
              <a:rPr lang="en-US" dirty="0" smtClean="0">
                <a:ea typeface="ＭＳ Ｐゴシック" pitchFamily="34" charset="-128"/>
              </a:rPr>
              <a:t>have the desire to perform an activity but be unable to carry out the activity</a:t>
            </a:r>
          </a:p>
          <a:p>
            <a:pPr eaLnBrk="1" hangingPunct="1"/>
            <a:r>
              <a:rPr lang="en-US" dirty="0" smtClean="0">
                <a:ea typeface="ＭＳ Ｐゴシック" pitchFamily="34" charset="-128"/>
              </a:rPr>
              <a:t>The nervous system does not transmit appropriate messages to the muscles to enable them to perform the activity</a:t>
            </a:r>
          </a:p>
        </p:txBody>
      </p:sp>
      <p:sp>
        <p:nvSpPr>
          <p:cNvPr id="1741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1741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AFB7E88-E213-4EA2-BAF0-E9B5077342F0}" type="slidenum">
              <a:rPr lang="en-US" sz="1000" smtClean="0">
                <a:latin typeface="Arial" charset="0"/>
              </a:rPr>
              <a:pPr eaLnBrk="1" hangingPunct="1"/>
              <a:t>18</a:t>
            </a:fld>
            <a:endParaRPr lang="en-US" sz="1000" smtClean="0">
              <a:latin typeface="Arial" charset="0"/>
            </a:endParaRPr>
          </a:p>
        </p:txBody>
      </p:sp>
    </p:spTree>
    <p:extLst>
      <p:ext uri="{BB962C8B-B14F-4D97-AF65-F5344CB8AC3E}">
        <p14:creationId xmlns:p14="http://schemas.microsoft.com/office/powerpoint/2010/main" val="2277659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Diseases or Injury to the Musculoskeletal System</a:t>
            </a:r>
          </a:p>
        </p:txBody>
      </p:sp>
      <p:sp>
        <p:nvSpPr>
          <p:cNvPr id="18435" name="Rectangle 5"/>
          <p:cNvSpPr>
            <a:spLocks noGrp="1" noChangeArrowheads="1"/>
          </p:cNvSpPr>
          <p:nvPr>
            <p:ph idx="1"/>
          </p:nvPr>
        </p:nvSpPr>
        <p:spPr/>
        <p:txBody>
          <a:bodyPr>
            <a:normAutofit/>
          </a:bodyPr>
          <a:lstStyle/>
          <a:p>
            <a:pPr eaLnBrk="1" hangingPunct="1"/>
            <a:r>
              <a:rPr lang="en-US" dirty="0" smtClean="0">
                <a:ea typeface="ＭＳ Ｐゴシック" pitchFamily="34" charset="-128"/>
              </a:rPr>
              <a:t>Fractures-lead </a:t>
            </a:r>
            <a:r>
              <a:rPr lang="en-US" dirty="0" smtClean="0">
                <a:ea typeface="ＭＳ Ｐゴシック" pitchFamily="34" charset="-128"/>
              </a:rPr>
              <a:t>to </a:t>
            </a:r>
            <a:r>
              <a:rPr lang="en-US" dirty="0" smtClean="0">
                <a:ea typeface="ＭＳ Ｐゴシック" pitchFamily="34" charset="-128"/>
              </a:rPr>
              <a:t>mobility </a:t>
            </a:r>
            <a:r>
              <a:rPr lang="en-US" dirty="0" smtClean="0">
                <a:ea typeface="ＭＳ Ｐゴシック" pitchFamily="34" charset="-128"/>
              </a:rPr>
              <a:t>restriction, depending on the part(s) of the body affected</a:t>
            </a:r>
          </a:p>
          <a:p>
            <a:pPr eaLnBrk="1" hangingPunct="1"/>
            <a:r>
              <a:rPr lang="en-US" dirty="0" smtClean="0">
                <a:ea typeface="ＭＳ Ｐゴシック" pitchFamily="34" charset="-128"/>
              </a:rPr>
              <a:t>Gout or arthritis-person avoids </a:t>
            </a:r>
            <a:r>
              <a:rPr lang="en-US" dirty="0" smtClean="0">
                <a:ea typeface="ＭＳ Ｐゴシック" pitchFamily="34" charset="-128"/>
              </a:rPr>
              <a:t>use of the painful joints to reduce discomfort</a:t>
            </a:r>
          </a:p>
          <a:p>
            <a:pPr eaLnBrk="1" hangingPunct="1"/>
            <a:r>
              <a:rPr lang="en-US" dirty="0" smtClean="0">
                <a:ea typeface="ＭＳ Ｐゴシック" pitchFamily="34" charset="-128"/>
              </a:rPr>
              <a:t>DJD </a:t>
            </a:r>
            <a:r>
              <a:rPr lang="en-US" dirty="0" smtClean="0">
                <a:ea typeface="ＭＳ Ｐゴシック" pitchFamily="34" charset="-128"/>
              </a:rPr>
              <a:t>severely restricts mobility, particularly in the weight-bearing joints in the knees and hips</a:t>
            </a:r>
          </a:p>
        </p:txBody>
      </p:sp>
      <p:sp>
        <p:nvSpPr>
          <p:cNvPr id="1843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1843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71424E3-B37E-49C6-9685-7CB82C694999}" type="slidenum">
              <a:rPr lang="en-US" sz="1000" smtClean="0">
                <a:latin typeface="Arial" charset="0"/>
              </a:rPr>
              <a:pPr eaLnBrk="1" hangingPunct="1"/>
              <a:t>19</a:t>
            </a:fld>
            <a:endParaRPr lang="en-US" sz="1000" smtClean="0">
              <a:latin typeface="Arial" charset="0"/>
            </a:endParaRPr>
          </a:p>
        </p:txBody>
      </p:sp>
    </p:spTree>
    <p:extLst>
      <p:ext uri="{BB962C8B-B14F-4D97-AF65-F5344CB8AC3E}">
        <p14:creationId xmlns:p14="http://schemas.microsoft.com/office/powerpoint/2010/main" val="1115120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sz="quarter"/>
          </p:nvPr>
        </p:nvSpPr>
        <p:spPr>
          <a:xfrm>
            <a:off x="685800" y="381001"/>
            <a:ext cx="7772400" cy="1219199"/>
          </a:xfrm>
        </p:spPr>
        <p:txBody>
          <a:bodyPr/>
          <a:lstStyle/>
          <a:p>
            <a:pPr eaLnBrk="1" hangingPunct="1"/>
            <a:r>
              <a:rPr lang="en-US" dirty="0" smtClean="0">
                <a:ea typeface="ＭＳ Ｐゴシック" pitchFamily="34" charset="-128"/>
              </a:rPr>
              <a:t>Chapter 19</a:t>
            </a:r>
          </a:p>
        </p:txBody>
      </p:sp>
      <p:sp>
        <p:nvSpPr>
          <p:cNvPr id="2051" name="Rectangle 5"/>
          <p:cNvSpPr>
            <a:spLocks noGrp="1" noChangeArrowheads="1"/>
          </p:cNvSpPr>
          <p:nvPr>
            <p:ph type="subTitle" sz="quarter" idx="1"/>
          </p:nvPr>
        </p:nvSpPr>
        <p:spPr>
          <a:xfrm>
            <a:off x="1371600" y="1447800"/>
            <a:ext cx="6400800" cy="4191000"/>
          </a:xfrm>
          <a:ln/>
        </p:spPr>
        <p:txBody>
          <a:bodyPr/>
          <a:lstStyle/>
          <a:p>
            <a:pPr eaLnBrk="1" hangingPunct="1">
              <a:buFont typeface="Arial" charset="0"/>
              <a:buNone/>
            </a:pPr>
            <a:r>
              <a:rPr lang="en-US" dirty="0" smtClean="0">
                <a:ea typeface="ＭＳ Ｐゴシック" pitchFamily="34" charset="-128"/>
              </a:rPr>
              <a:t>Activity and </a:t>
            </a:r>
            <a:r>
              <a:rPr lang="en-US" dirty="0" smtClean="0">
                <a:ea typeface="ＭＳ Ｐゴシック" pitchFamily="34" charset="-128"/>
              </a:rPr>
              <a:t>Exercise</a:t>
            </a:r>
          </a:p>
          <a:p>
            <a:pPr eaLnBrk="1" hangingPunct="1">
              <a:buFont typeface="Arial" charset="0"/>
              <a:buNone/>
            </a:pPr>
            <a:endParaRPr lang="en-US" dirty="0" smtClean="0">
              <a:ea typeface="ＭＳ Ｐゴシック" pitchFamily="34" charset="-128"/>
            </a:endParaRPr>
          </a:p>
        </p:txBody>
      </p:sp>
      <p:sp>
        <p:nvSpPr>
          <p:cNvPr id="205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205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C4D0865-9FF5-4755-B058-1E1826E63447}" type="slidenum">
              <a:rPr lang="en-US" sz="1000" smtClean="0">
                <a:latin typeface="Arial" charset="0"/>
              </a:rPr>
              <a:pPr eaLnBrk="1" hangingPunct="1"/>
              <a:t>2</a:t>
            </a:fld>
            <a:endParaRPr lang="en-US" sz="1000" smtClean="0">
              <a:latin typeface="Arial"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538" y="2000250"/>
            <a:ext cx="28289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72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pPr eaLnBrk="1" hangingPunct="1"/>
            <a:r>
              <a:rPr lang="en-US" smtClean="0">
                <a:ea typeface="ＭＳ Ｐゴシック" pitchFamily="34" charset="-128"/>
              </a:rPr>
              <a:t>Foot Conditions</a:t>
            </a:r>
          </a:p>
        </p:txBody>
      </p:sp>
      <p:sp>
        <p:nvSpPr>
          <p:cNvPr id="19459" name="Rectangle 5"/>
          <p:cNvSpPr>
            <a:spLocks noGrp="1" noChangeArrowheads="1"/>
          </p:cNvSpPr>
          <p:nvPr>
            <p:ph idx="1"/>
          </p:nvPr>
        </p:nvSpPr>
        <p:spPr/>
        <p:txBody>
          <a:bodyPr/>
          <a:lstStyle/>
          <a:p>
            <a:pPr eaLnBrk="1" hangingPunct="1"/>
            <a:r>
              <a:rPr lang="en-US" smtClean="0">
                <a:ea typeface="ＭＳ Ｐゴシック" pitchFamily="34" charset="-128"/>
              </a:rPr>
              <a:t>Bunions, hammertoes, and calluses</a:t>
            </a:r>
          </a:p>
          <a:p>
            <a:pPr eaLnBrk="1" hangingPunct="1"/>
            <a:r>
              <a:rPr lang="en-US" smtClean="0">
                <a:ea typeface="ＭＳ Ｐゴシック" pitchFamily="34" charset="-128"/>
              </a:rPr>
              <a:t>May interfere with ambulation, particularly if footwear does not fit properly</a:t>
            </a:r>
          </a:p>
          <a:p>
            <a:pPr eaLnBrk="1" hangingPunct="1"/>
            <a:r>
              <a:rPr lang="en-US" smtClean="0">
                <a:ea typeface="ＭＳ Ｐゴシック" pitchFamily="34" charset="-128"/>
              </a:rPr>
              <a:t>Painful feet are a common reason for decreased activity in older adults</a:t>
            </a:r>
          </a:p>
        </p:txBody>
      </p:sp>
      <p:sp>
        <p:nvSpPr>
          <p:cNvPr id="1946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1946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4DE3BB8-FCD7-4131-87C3-AD57D3BB6C62}" type="slidenum">
              <a:rPr lang="en-US" sz="1000" smtClean="0">
                <a:latin typeface="Arial" charset="0"/>
              </a:rPr>
              <a:pPr eaLnBrk="1" hangingPunct="1"/>
              <a:t>20</a:t>
            </a:fld>
            <a:endParaRPr lang="en-US" sz="1000" smtClean="0">
              <a:latin typeface="Arial" charset="0"/>
            </a:endParaRPr>
          </a:p>
        </p:txBody>
      </p:sp>
    </p:spTree>
    <p:extLst>
      <p:ext uri="{BB962C8B-B14F-4D97-AF65-F5344CB8AC3E}">
        <p14:creationId xmlns:p14="http://schemas.microsoft.com/office/powerpoint/2010/main" val="1162840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457200" y="0"/>
            <a:ext cx="8229600" cy="1143000"/>
          </a:xfrm>
        </p:spPr>
        <p:txBody>
          <a:bodyPr>
            <a:normAutofit fontScale="90000"/>
          </a:bodyPr>
          <a:lstStyle/>
          <a:p>
            <a:pPr eaLnBrk="1" hangingPunct="1"/>
            <a:r>
              <a:rPr lang="en-US" dirty="0" smtClean="0">
                <a:ea typeface="ＭＳ Ｐゴシック" pitchFamily="34" charset="-128"/>
              </a:rPr>
              <a:t>Conditions that Interfere with Intake or Distribution of Oxygen</a:t>
            </a:r>
          </a:p>
        </p:txBody>
      </p:sp>
      <p:sp>
        <p:nvSpPr>
          <p:cNvPr id="20483" name="Rectangle 5"/>
          <p:cNvSpPr>
            <a:spLocks noGrp="1" noChangeArrowheads="1"/>
          </p:cNvSpPr>
          <p:nvPr>
            <p:ph idx="1"/>
          </p:nvPr>
        </p:nvSpPr>
        <p:spPr>
          <a:xfrm>
            <a:off x="0" y="1143000"/>
            <a:ext cx="9067800" cy="4983163"/>
          </a:xfrm>
        </p:spPr>
        <p:txBody>
          <a:bodyPr>
            <a:normAutofit/>
          </a:bodyPr>
          <a:lstStyle/>
          <a:p>
            <a:pPr eaLnBrk="1" hangingPunct="1"/>
            <a:r>
              <a:rPr lang="en-US" dirty="0" smtClean="0">
                <a:ea typeface="ＭＳ Ｐゴシック" pitchFamily="34" charset="-128"/>
              </a:rPr>
              <a:t>Diseases of the respiratory </a:t>
            </a:r>
            <a:r>
              <a:rPr lang="en-US" dirty="0" smtClean="0">
                <a:ea typeface="ＭＳ Ｐゴシック" pitchFamily="34" charset="-128"/>
              </a:rPr>
              <a:t>system-inadequate O2 intake/exchange </a:t>
            </a:r>
            <a:r>
              <a:rPr lang="en-US" dirty="0" smtClean="0">
                <a:ea typeface="ＭＳ Ｐゴシック" pitchFamily="34" charset="-128"/>
              </a:rPr>
              <a:t>in the lungs (e.g., asthma, emphysema, bronchitis, pneumonia)</a:t>
            </a:r>
          </a:p>
          <a:p>
            <a:pPr eaLnBrk="1" hangingPunct="1"/>
            <a:r>
              <a:rPr lang="en-US" dirty="0" smtClean="0">
                <a:ea typeface="ＭＳ Ｐゴシック" pitchFamily="34" charset="-128"/>
              </a:rPr>
              <a:t>Diseases of the cardiovascular </a:t>
            </a:r>
            <a:r>
              <a:rPr lang="en-US" dirty="0" smtClean="0">
                <a:ea typeface="ＭＳ Ｐゴシック" pitchFamily="34" charset="-128"/>
              </a:rPr>
              <a:t>system-pump malfunction prevents </a:t>
            </a:r>
            <a:r>
              <a:rPr lang="en-US" dirty="0" smtClean="0">
                <a:ea typeface="ＭＳ Ｐゴシック" pitchFamily="34" charset="-128"/>
              </a:rPr>
              <a:t>distribution of oxygen to body tissues </a:t>
            </a:r>
            <a:r>
              <a:rPr lang="en-US" dirty="0">
                <a:ea typeface="ＭＳ Ｐゴシック" pitchFamily="34" charset="-128"/>
              </a:rPr>
              <a:t>&amp;</a:t>
            </a:r>
            <a:r>
              <a:rPr lang="en-US" dirty="0" smtClean="0">
                <a:ea typeface="ＭＳ Ｐゴシック" pitchFamily="34" charset="-128"/>
              </a:rPr>
              <a:t> </a:t>
            </a:r>
            <a:r>
              <a:rPr lang="en-US" dirty="0" smtClean="0">
                <a:ea typeface="ＭＳ Ｐゴシック" pitchFamily="34" charset="-128"/>
              </a:rPr>
              <a:t>heart </a:t>
            </a:r>
            <a:r>
              <a:rPr lang="en-US" dirty="0" smtClean="0">
                <a:ea typeface="ＭＳ Ｐゴシック" pitchFamily="34" charset="-128"/>
              </a:rPr>
              <a:t> </a:t>
            </a:r>
            <a:r>
              <a:rPr lang="en-US" dirty="0" smtClean="0">
                <a:ea typeface="ＭＳ Ｐゴシック" pitchFamily="34" charset="-128"/>
              </a:rPr>
              <a:t>(e.g., myocardial infarction, congestive heart failure, heart block, arteriosclerosis, hypertension)</a:t>
            </a:r>
          </a:p>
        </p:txBody>
      </p:sp>
      <p:sp>
        <p:nvSpPr>
          <p:cNvPr id="2048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2048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9E85A6D-9D93-42BD-A295-51F8D4639B22}" type="slidenum">
              <a:rPr lang="en-US" sz="1000" smtClean="0">
                <a:latin typeface="Arial" charset="0"/>
              </a:rPr>
              <a:pPr eaLnBrk="1" hangingPunct="1"/>
              <a:t>21</a:t>
            </a:fld>
            <a:endParaRPr lang="en-US" sz="1000" smtClean="0">
              <a:latin typeface="Arial" charset="0"/>
            </a:endParaRPr>
          </a:p>
        </p:txBody>
      </p:sp>
    </p:spTree>
    <p:extLst>
      <p:ext uri="{BB962C8B-B14F-4D97-AF65-F5344CB8AC3E}">
        <p14:creationId xmlns:p14="http://schemas.microsoft.com/office/powerpoint/2010/main" val="2157162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lstStyle/>
          <a:p>
            <a:pPr eaLnBrk="1" hangingPunct="1"/>
            <a:r>
              <a:rPr lang="en-US" smtClean="0">
                <a:ea typeface="ＭＳ Ｐゴシック" pitchFamily="34" charset="-128"/>
              </a:rPr>
              <a:t>Malnourishment</a:t>
            </a:r>
          </a:p>
        </p:txBody>
      </p:sp>
      <p:sp>
        <p:nvSpPr>
          <p:cNvPr id="21507" name="Rectangle 5"/>
          <p:cNvSpPr>
            <a:spLocks noGrp="1" noChangeArrowheads="1"/>
          </p:cNvSpPr>
          <p:nvPr>
            <p:ph idx="1"/>
          </p:nvPr>
        </p:nvSpPr>
        <p:spPr/>
        <p:txBody>
          <a:bodyPr/>
          <a:lstStyle/>
          <a:p>
            <a:pPr eaLnBrk="1" hangingPunct="1"/>
            <a:r>
              <a:rPr lang="en-US" dirty="0" smtClean="0">
                <a:ea typeface="ＭＳ Ｐゴシック" pitchFamily="34" charset="-128"/>
              </a:rPr>
              <a:t>Lack of adequate protein to build </a:t>
            </a:r>
            <a:r>
              <a:rPr lang="en-US" dirty="0" smtClean="0">
                <a:ea typeface="ＭＳ Ｐゴシック" pitchFamily="34" charset="-128"/>
              </a:rPr>
              <a:t>muscle, </a:t>
            </a:r>
            <a:r>
              <a:rPr lang="en-US" dirty="0" smtClean="0">
                <a:ea typeface="ＭＳ Ｐゴシック" pitchFamily="34" charset="-128"/>
              </a:rPr>
              <a:t>adequate supply of glucose to fuel </a:t>
            </a:r>
            <a:r>
              <a:rPr lang="en-US" dirty="0" smtClean="0">
                <a:ea typeface="ＭＳ Ｐゴシック" pitchFamily="34" charset="-128"/>
              </a:rPr>
              <a:t>muscles</a:t>
            </a:r>
            <a:r>
              <a:rPr lang="en-US" dirty="0" smtClean="0">
                <a:ea typeface="ＭＳ Ｐゴシック" pitchFamily="34" charset="-128"/>
              </a:rPr>
              <a:t>, and adequate iron to form </a:t>
            </a:r>
            <a:r>
              <a:rPr lang="en-US" dirty="0" smtClean="0">
                <a:ea typeface="ＭＳ Ｐゴシック" pitchFamily="34" charset="-128"/>
              </a:rPr>
              <a:t>hemoglobin [provides oxygen to the muscles]</a:t>
            </a:r>
            <a:endParaRPr lang="en-US" dirty="0" smtClean="0">
              <a:ea typeface="ＭＳ Ｐゴシック" pitchFamily="34" charset="-128"/>
            </a:endParaRPr>
          </a:p>
        </p:txBody>
      </p:sp>
      <p:sp>
        <p:nvSpPr>
          <p:cNvPr id="2150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2150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BD6986C-46CB-4FCA-8024-A742D72C9D6D}" type="slidenum">
              <a:rPr lang="en-US" sz="1000" smtClean="0">
                <a:latin typeface="Arial" charset="0"/>
              </a:rPr>
              <a:pPr eaLnBrk="1" hangingPunct="1"/>
              <a:t>22</a:t>
            </a:fld>
            <a:endParaRPr lang="en-US" sz="1000" smtClean="0">
              <a:latin typeface="Arial" charset="0"/>
            </a:endParaRPr>
          </a:p>
        </p:txBody>
      </p:sp>
    </p:spTree>
    <p:extLst>
      <p:ext uri="{BB962C8B-B14F-4D97-AF65-F5344CB8AC3E}">
        <p14:creationId xmlns:p14="http://schemas.microsoft.com/office/powerpoint/2010/main" val="491387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US" smtClean="0">
                <a:ea typeface="ＭＳ Ｐゴシック" pitchFamily="34" charset="-128"/>
              </a:rPr>
              <a:t>Emotional Disorders</a:t>
            </a:r>
          </a:p>
        </p:txBody>
      </p:sp>
      <p:sp>
        <p:nvSpPr>
          <p:cNvPr id="22531" name="Rectangle 5"/>
          <p:cNvSpPr>
            <a:spLocks noGrp="1" noChangeArrowheads="1"/>
          </p:cNvSpPr>
          <p:nvPr>
            <p:ph idx="1"/>
          </p:nvPr>
        </p:nvSpPr>
        <p:spPr/>
        <p:txBody>
          <a:bodyPr/>
          <a:lstStyle/>
          <a:p>
            <a:pPr eaLnBrk="1" hangingPunct="1"/>
            <a:r>
              <a:rPr lang="en-US" dirty="0" smtClean="0">
                <a:ea typeface="ＭＳ Ｐゴシック" pitchFamily="34" charset="-128"/>
              </a:rPr>
              <a:t>Individuals </a:t>
            </a:r>
            <a:r>
              <a:rPr lang="en-US" dirty="0" smtClean="0">
                <a:ea typeface="ＭＳ Ｐゴシック" pitchFamily="34" charset="-128"/>
              </a:rPr>
              <a:t>may </a:t>
            </a:r>
            <a:r>
              <a:rPr lang="en-US" dirty="0" smtClean="0">
                <a:ea typeface="ＭＳ Ｐゴシック" pitchFamily="34" charset="-128"/>
              </a:rPr>
              <a:t>be directing all their energy inward and may not be willing or able to summon the energy required for physical activity</a:t>
            </a:r>
          </a:p>
          <a:p>
            <a:pPr eaLnBrk="1" hangingPunct="1"/>
            <a:r>
              <a:rPr lang="en-US" dirty="0" smtClean="0">
                <a:ea typeface="ＭＳ Ｐゴシック" pitchFamily="34" charset="-128"/>
              </a:rPr>
              <a:t>need </a:t>
            </a:r>
            <a:r>
              <a:rPr lang="en-US" dirty="0" smtClean="0">
                <a:ea typeface="ＭＳ Ｐゴシック" pitchFamily="34" charset="-128"/>
              </a:rPr>
              <a:t>to continue to use their bodies to prevent loss of physical </a:t>
            </a:r>
            <a:r>
              <a:rPr lang="en-US" dirty="0" smtClean="0">
                <a:ea typeface="ＭＳ Ｐゴシック" pitchFamily="34" charset="-128"/>
              </a:rPr>
              <a:t>function</a:t>
            </a:r>
          </a:p>
          <a:p>
            <a:pPr lvl="1"/>
            <a:r>
              <a:rPr lang="en-US" dirty="0" smtClean="0">
                <a:ea typeface="ＭＳ Ｐゴシック" pitchFamily="34" charset="-128"/>
              </a:rPr>
              <a:t>Increased depression </a:t>
            </a:r>
          </a:p>
          <a:p>
            <a:pPr lvl="1"/>
            <a:r>
              <a:rPr lang="en-US" dirty="0" smtClean="0">
                <a:ea typeface="ＭＳ Ｐゴシック" pitchFamily="34" charset="-128"/>
              </a:rPr>
              <a:t>Increased anxiety</a:t>
            </a:r>
            <a:endParaRPr lang="en-US" dirty="0" smtClean="0">
              <a:ea typeface="ＭＳ Ｐゴシック" pitchFamily="34" charset="-128"/>
            </a:endParaRPr>
          </a:p>
        </p:txBody>
      </p:sp>
      <p:sp>
        <p:nvSpPr>
          <p:cNvPr id="2253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2253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F7DD198-BD56-4E66-AF3A-55F9E69BD371}" type="slidenum">
              <a:rPr lang="en-US" sz="1000" smtClean="0">
                <a:latin typeface="Arial" charset="0"/>
              </a:rPr>
              <a:pPr eaLnBrk="1" hangingPunct="1"/>
              <a:t>23</a:t>
            </a:fld>
            <a:endParaRPr lang="en-US" sz="1000" smtClean="0">
              <a:latin typeface="Arial" charset="0"/>
            </a:endParaRPr>
          </a:p>
        </p:txBody>
      </p:sp>
    </p:spTree>
    <p:extLst>
      <p:ext uri="{BB962C8B-B14F-4D97-AF65-F5344CB8AC3E}">
        <p14:creationId xmlns:p14="http://schemas.microsoft.com/office/powerpoint/2010/main" val="1711443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sz="quarter"/>
          </p:nvPr>
        </p:nvSpPr>
        <p:spPr/>
        <p:txBody>
          <a:bodyPr/>
          <a:lstStyle/>
          <a:p>
            <a:pPr eaLnBrk="1" hangingPunct="1"/>
            <a:r>
              <a:rPr lang="en-US" smtClean="0">
                <a:ea typeface="ＭＳ Ｐゴシック" pitchFamily="34" charset="-128"/>
              </a:rPr>
              <a:t>Nursing Process for Impaired Physical Mobility</a:t>
            </a:r>
          </a:p>
        </p:txBody>
      </p:sp>
      <p:sp>
        <p:nvSpPr>
          <p:cNvPr id="2662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2662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A8FD256-D546-436E-8053-BB924BF6E34E}" type="slidenum">
              <a:rPr lang="en-US" sz="1000" smtClean="0">
                <a:latin typeface="Arial" charset="0"/>
              </a:rPr>
              <a:pPr eaLnBrk="1" hangingPunct="1"/>
              <a:t>24</a:t>
            </a:fld>
            <a:endParaRPr lang="en-US" sz="1000" smtClean="0">
              <a:latin typeface="Arial" charset="0"/>
            </a:endParaRPr>
          </a:p>
        </p:txBody>
      </p:sp>
    </p:spTree>
    <p:extLst>
      <p:ext uri="{BB962C8B-B14F-4D97-AF65-F5344CB8AC3E}">
        <p14:creationId xmlns:p14="http://schemas.microsoft.com/office/powerpoint/2010/main" val="1873691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ea typeface="ＭＳ Ｐゴシック" pitchFamily="34" charset="-128"/>
              </a:rPr>
              <a:t>Assessment</a:t>
            </a:r>
          </a:p>
        </p:txBody>
      </p:sp>
      <p:sp>
        <p:nvSpPr>
          <p:cNvPr id="27651" name="Content Placeholder 2"/>
          <p:cNvSpPr>
            <a:spLocks noGrp="1"/>
          </p:cNvSpPr>
          <p:nvPr>
            <p:ph idx="1"/>
          </p:nvPr>
        </p:nvSpPr>
        <p:spPr/>
        <p:txBody>
          <a:bodyPr/>
          <a:lstStyle/>
          <a:p>
            <a:pPr eaLnBrk="1" hangingPunct="1"/>
            <a:r>
              <a:rPr lang="en-US" dirty="0" smtClean="0">
                <a:ea typeface="ＭＳ Ｐゴシック" pitchFamily="34" charset="-128"/>
              </a:rPr>
              <a:t>contractures </a:t>
            </a:r>
            <a:r>
              <a:rPr lang="en-US" dirty="0" smtClean="0">
                <a:ea typeface="ＭＳ Ｐゴシック" pitchFamily="34" charset="-128"/>
              </a:rPr>
              <a:t>or deformities?</a:t>
            </a:r>
          </a:p>
          <a:p>
            <a:pPr eaLnBrk="1" hangingPunct="1"/>
            <a:r>
              <a:rPr lang="en-US" dirty="0" smtClean="0">
                <a:ea typeface="ＭＳ Ｐゴシック" pitchFamily="34" charset="-128"/>
              </a:rPr>
              <a:t>pain </a:t>
            </a:r>
            <a:r>
              <a:rPr lang="en-US" dirty="0" smtClean="0">
                <a:ea typeface="ＭＳ Ｐゴシック" pitchFamily="34" charset="-128"/>
              </a:rPr>
              <a:t>or tenderness in the joints?</a:t>
            </a:r>
          </a:p>
          <a:p>
            <a:pPr eaLnBrk="1" hangingPunct="1"/>
            <a:r>
              <a:rPr lang="en-US" dirty="0" smtClean="0">
                <a:ea typeface="ＭＳ Ｐゴシック" pitchFamily="34" charset="-128"/>
              </a:rPr>
              <a:t>particular </a:t>
            </a:r>
            <a:r>
              <a:rPr lang="en-US" dirty="0" smtClean="0">
                <a:ea typeface="ＭＳ Ｐゴシック" pitchFamily="34" charset="-128"/>
              </a:rPr>
              <a:t>motion that aggravates joint pain?</a:t>
            </a:r>
          </a:p>
          <a:p>
            <a:pPr eaLnBrk="1" hangingPunct="1"/>
            <a:r>
              <a:rPr lang="en-US" dirty="0" smtClean="0">
                <a:ea typeface="ＭＳ Ｐゴシック" pitchFamily="34" charset="-128"/>
              </a:rPr>
              <a:t>What relieves discomfort?</a:t>
            </a:r>
          </a:p>
          <a:p>
            <a:pPr eaLnBrk="1" hangingPunct="1"/>
            <a:r>
              <a:rPr lang="en-US" dirty="0" smtClean="0">
                <a:ea typeface="ＭＳ Ｐゴシック" pitchFamily="34" charset="-128"/>
              </a:rPr>
              <a:t>How is the muscle tone of the arms and legs?</a:t>
            </a:r>
          </a:p>
          <a:p>
            <a:pPr eaLnBrk="1" hangingPunct="1"/>
            <a:r>
              <a:rPr lang="en-US" dirty="0" smtClean="0">
                <a:ea typeface="ＭＳ Ｐゴシック" pitchFamily="34" charset="-128"/>
              </a:rPr>
              <a:t>Is muscle strength equal on both sides of the body?</a:t>
            </a:r>
          </a:p>
        </p:txBody>
      </p:sp>
      <p:sp>
        <p:nvSpPr>
          <p:cNvPr id="2765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2765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E6382E0-2742-4E32-BAD9-89A394835B7D}" type="slidenum">
              <a:rPr lang="en-US" sz="1000" smtClean="0">
                <a:latin typeface="Arial" charset="0"/>
              </a:rPr>
              <a:pPr eaLnBrk="1" hangingPunct="1"/>
              <a:t>25</a:t>
            </a:fld>
            <a:endParaRPr lang="en-US" sz="1000" smtClean="0">
              <a:latin typeface="Arial" charset="0"/>
            </a:endParaRPr>
          </a:p>
        </p:txBody>
      </p:sp>
    </p:spTree>
    <p:extLst>
      <p:ext uri="{BB962C8B-B14F-4D97-AF65-F5344CB8AC3E}">
        <p14:creationId xmlns:p14="http://schemas.microsoft.com/office/powerpoint/2010/main" val="1485064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715962"/>
          </a:xfrm>
        </p:spPr>
        <p:txBody>
          <a:bodyPr>
            <a:normAutofit fontScale="90000"/>
          </a:bodyPr>
          <a:lstStyle/>
          <a:p>
            <a:pPr eaLnBrk="1" hangingPunct="1"/>
            <a:r>
              <a:rPr lang="en-US" dirty="0" smtClean="0">
                <a:ea typeface="ＭＳ Ｐゴシック" pitchFamily="34" charset="-128"/>
              </a:rPr>
              <a:t>Assessment (cont.)</a:t>
            </a:r>
          </a:p>
        </p:txBody>
      </p:sp>
      <p:sp>
        <p:nvSpPr>
          <p:cNvPr id="28675" name="Content Placeholder 2"/>
          <p:cNvSpPr>
            <a:spLocks noGrp="1"/>
          </p:cNvSpPr>
          <p:nvPr>
            <p:ph idx="1"/>
          </p:nvPr>
        </p:nvSpPr>
        <p:spPr>
          <a:xfrm>
            <a:off x="457200" y="838200"/>
            <a:ext cx="8229600" cy="5287963"/>
          </a:xfrm>
        </p:spPr>
        <p:txBody>
          <a:bodyPr>
            <a:normAutofit/>
          </a:bodyPr>
          <a:lstStyle/>
          <a:p>
            <a:pPr eaLnBrk="1" hangingPunct="1"/>
            <a:r>
              <a:rPr lang="en-US" dirty="0" smtClean="0">
                <a:ea typeface="ＭＳ Ｐゴシック" pitchFamily="34" charset="-128"/>
              </a:rPr>
              <a:t>muscle </a:t>
            </a:r>
            <a:r>
              <a:rPr lang="en-US" dirty="0" smtClean="0">
                <a:ea typeface="ＭＳ Ｐゴシック" pitchFamily="34" charset="-128"/>
              </a:rPr>
              <a:t>tenderness?</a:t>
            </a:r>
          </a:p>
          <a:p>
            <a:pPr eaLnBrk="1" hangingPunct="1"/>
            <a:r>
              <a:rPr lang="en-US" dirty="0" smtClean="0">
                <a:ea typeface="ＭＳ Ｐゴシック" pitchFamily="34" charset="-128"/>
              </a:rPr>
              <a:t>Is the person bedridden, wheelchair-bound, or ambulatory?</a:t>
            </a:r>
          </a:p>
          <a:p>
            <a:pPr eaLnBrk="1" hangingPunct="1"/>
            <a:r>
              <a:rPr lang="en-US" dirty="0" smtClean="0">
                <a:ea typeface="ＭＳ Ｐゴシック" pitchFamily="34" charset="-128"/>
              </a:rPr>
              <a:t>If ambulatory, what is the pattern of the gait</a:t>
            </a:r>
            <a:r>
              <a:rPr lang="en-US" dirty="0" smtClean="0">
                <a:ea typeface="ＭＳ Ｐゴシック" pitchFamily="34" charset="-128"/>
              </a:rPr>
              <a:t>?</a:t>
            </a:r>
          </a:p>
          <a:p>
            <a:pPr lvl="1"/>
            <a:r>
              <a:rPr lang="en-US" dirty="0" smtClean="0">
                <a:ea typeface="ＭＳ Ｐゴシック" pitchFamily="34" charset="-128"/>
              </a:rPr>
              <a:t> </a:t>
            </a:r>
            <a:r>
              <a:rPr lang="en-US" dirty="0" smtClean="0">
                <a:ea typeface="ＭＳ Ｐゴシック" pitchFamily="34" charset="-128"/>
              </a:rPr>
              <a:t>Steady? </a:t>
            </a:r>
            <a:r>
              <a:rPr lang="en-US" dirty="0" smtClean="0">
                <a:ea typeface="ＭＳ Ｐゴシック" pitchFamily="34" charset="-128"/>
              </a:rPr>
              <a:t>Ataxic</a:t>
            </a:r>
            <a:r>
              <a:rPr lang="en-US" dirty="0" smtClean="0">
                <a:ea typeface="ＭＳ Ｐゴシック" pitchFamily="34" charset="-128"/>
              </a:rPr>
              <a:t>? Slow? Rapid?</a:t>
            </a:r>
          </a:p>
          <a:p>
            <a:pPr lvl="1"/>
            <a:r>
              <a:rPr lang="en-US" dirty="0" smtClean="0">
                <a:ea typeface="ＭＳ Ｐゴシック" pitchFamily="34" charset="-128"/>
              </a:rPr>
              <a:t>able </a:t>
            </a:r>
            <a:r>
              <a:rPr lang="en-US" dirty="0" smtClean="0">
                <a:ea typeface="ＭＳ Ｐゴシック" pitchFamily="34" charset="-128"/>
              </a:rPr>
              <a:t>to lift his or her feet when walking, or does the person shuffle?</a:t>
            </a:r>
          </a:p>
          <a:p>
            <a:pPr eaLnBrk="1" hangingPunct="1"/>
            <a:r>
              <a:rPr lang="en-US" dirty="0" smtClean="0">
                <a:ea typeface="ＭＳ Ｐゴシック" pitchFamily="34" charset="-128"/>
              </a:rPr>
              <a:t>Does the person maintain an upright posture when walking?</a:t>
            </a:r>
          </a:p>
        </p:txBody>
      </p:sp>
      <p:sp>
        <p:nvSpPr>
          <p:cNvPr id="2867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2867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3C65840-0E5E-4DE7-854B-4435B51BAC08}" type="slidenum">
              <a:rPr lang="en-US" sz="1000" smtClean="0">
                <a:latin typeface="Arial" charset="0"/>
              </a:rPr>
              <a:pPr eaLnBrk="1" hangingPunct="1"/>
              <a:t>26</a:t>
            </a:fld>
            <a:endParaRPr lang="en-US" sz="1000" smtClean="0">
              <a:latin typeface="Arial" charset="0"/>
            </a:endParaRPr>
          </a:p>
        </p:txBody>
      </p:sp>
    </p:spTree>
    <p:extLst>
      <p:ext uri="{BB962C8B-B14F-4D97-AF65-F5344CB8AC3E}">
        <p14:creationId xmlns:p14="http://schemas.microsoft.com/office/powerpoint/2010/main" val="1456429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29699" name="Content Placeholder 2"/>
          <p:cNvSpPr>
            <a:spLocks noGrp="1"/>
          </p:cNvSpPr>
          <p:nvPr>
            <p:ph idx="1"/>
          </p:nvPr>
        </p:nvSpPr>
        <p:spPr/>
        <p:txBody>
          <a:bodyPr>
            <a:normAutofit fontScale="92500"/>
          </a:bodyPr>
          <a:lstStyle/>
          <a:p>
            <a:pPr eaLnBrk="1" hangingPunct="1"/>
            <a:r>
              <a:rPr lang="en-US" dirty="0" smtClean="0">
                <a:ea typeface="ＭＳ Ｐゴシック" pitchFamily="34" charset="-128"/>
              </a:rPr>
              <a:t>Do both sides of the body move evenly?</a:t>
            </a:r>
          </a:p>
          <a:p>
            <a:pPr eaLnBrk="1" hangingPunct="1"/>
            <a:r>
              <a:rPr lang="en-US" dirty="0" smtClean="0">
                <a:ea typeface="ＭＳ Ｐゴシック" pitchFamily="34" charset="-128"/>
              </a:rPr>
              <a:t>How well can the person maintain balance?</a:t>
            </a:r>
          </a:p>
          <a:p>
            <a:pPr eaLnBrk="1" hangingPunct="1"/>
            <a:r>
              <a:rPr lang="en-US" dirty="0" smtClean="0">
                <a:ea typeface="ＭＳ Ｐゴシック" pitchFamily="34" charset="-128"/>
              </a:rPr>
              <a:t>What kind of footwear does the person wear for walking?</a:t>
            </a:r>
          </a:p>
          <a:p>
            <a:pPr eaLnBrk="1" hangingPunct="1"/>
            <a:r>
              <a:rPr lang="en-US" dirty="0" smtClean="0">
                <a:ea typeface="ＭＳ Ｐゴシック" pitchFamily="34" charset="-128"/>
              </a:rPr>
              <a:t>Does the person have any foot problems (e.g., bunions or calluses) that interfere with walking?</a:t>
            </a:r>
          </a:p>
          <a:p>
            <a:pPr eaLnBrk="1" hangingPunct="1"/>
            <a:r>
              <a:rPr lang="en-US" dirty="0" smtClean="0">
                <a:ea typeface="ＭＳ Ｐゴシック" pitchFamily="34" charset="-128"/>
              </a:rPr>
              <a:t>How far can the person ambulate without discomfort</a:t>
            </a:r>
            <a:r>
              <a:rPr lang="en-US" dirty="0" smtClean="0">
                <a:ea typeface="ＭＳ Ｐゴシック" pitchFamily="34" charset="-128"/>
              </a:rPr>
              <a:t>? Being too weak/tired to continue?</a:t>
            </a:r>
            <a:endParaRPr lang="en-US" dirty="0" smtClean="0">
              <a:ea typeface="ＭＳ Ｐゴシック" pitchFamily="34" charset="-128"/>
            </a:endParaRPr>
          </a:p>
        </p:txBody>
      </p:sp>
      <p:sp>
        <p:nvSpPr>
          <p:cNvPr id="2970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2970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7DDF653-0EDF-49BC-8A19-278F0524CFC7}" type="slidenum">
              <a:rPr lang="en-US" sz="1000" smtClean="0">
                <a:latin typeface="Arial" charset="0"/>
              </a:rPr>
              <a:pPr eaLnBrk="1" hangingPunct="1"/>
              <a:t>27</a:t>
            </a:fld>
            <a:endParaRPr lang="en-US" sz="1000" smtClean="0">
              <a:latin typeface="Arial" charset="0"/>
            </a:endParaRPr>
          </a:p>
        </p:txBody>
      </p:sp>
    </p:spTree>
    <p:extLst>
      <p:ext uri="{BB962C8B-B14F-4D97-AF65-F5344CB8AC3E}">
        <p14:creationId xmlns:p14="http://schemas.microsoft.com/office/powerpoint/2010/main" val="1754113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30723" name="Content Placeholder 2"/>
          <p:cNvSpPr>
            <a:spLocks noGrp="1"/>
          </p:cNvSpPr>
          <p:nvPr>
            <p:ph idx="1"/>
          </p:nvPr>
        </p:nvSpPr>
        <p:spPr/>
        <p:txBody>
          <a:bodyPr/>
          <a:lstStyle/>
          <a:p>
            <a:pPr eaLnBrk="1" hangingPunct="1"/>
            <a:r>
              <a:rPr lang="en-US" dirty="0" smtClean="0">
                <a:ea typeface="ＭＳ Ｐゴシック" pitchFamily="34" charset="-128"/>
              </a:rPr>
              <a:t>any </a:t>
            </a:r>
            <a:r>
              <a:rPr lang="en-US" dirty="0" smtClean="0">
                <a:ea typeface="ＭＳ Ｐゴシック" pitchFamily="34" charset="-128"/>
              </a:rPr>
              <a:t>assistive devices (walkers or canes) for ambulation?</a:t>
            </a:r>
          </a:p>
          <a:p>
            <a:pPr eaLnBrk="1" hangingPunct="1"/>
            <a:r>
              <a:rPr lang="en-US" b="1" dirty="0" smtClean="0">
                <a:ea typeface="ＭＳ Ｐゴシック" pitchFamily="34" charset="-128"/>
              </a:rPr>
              <a:t>Does the person know how to use these assistive devices properly?</a:t>
            </a:r>
          </a:p>
          <a:p>
            <a:pPr eaLnBrk="1" hangingPunct="1"/>
            <a:r>
              <a:rPr lang="en-US" dirty="0" smtClean="0">
                <a:ea typeface="ＭＳ Ｐゴシック" pitchFamily="34" charset="-128"/>
              </a:rPr>
              <a:t>Does the person feel comfortable and confident using these aids?</a:t>
            </a:r>
          </a:p>
          <a:p>
            <a:pPr eaLnBrk="1" hangingPunct="1"/>
            <a:r>
              <a:rPr lang="en-US" dirty="0" smtClean="0">
                <a:ea typeface="ＭＳ Ｐゴシック" pitchFamily="34" charset="-128"/>
              </a:rPr>
              <a:t>Does the person require the assistance of another person to ambulate?</a:t>
            </a:r>
          </a:p>
        </p:txBody>
      </p:sp>
      <p:sp>
        <p:nvSpPr>
          <p:cNvPr id="3072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3072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9467F7A-9383-430B-AF98-8B8951598689}" type="slidenum">
              <a:rPr lang="en-US" sz="1000" smtClean="0">
                <a:latin typeface="Arial" charset="0"/>
              </a:rPr>
              <a:pPr eaLnBrk="1" hangingPunct="1"/>
              <a:t>28</a:t>
            </a:fld>
            <a:endParaRPr lang="en-US" sz="1000" smtClean="0">
              <a:latin typeface="Arial" charset="0"/>
            </a:endParaRPr>
          </a:p>
        </p:txBody>
      </p:sp>
    </p:spTree>
    <p:extLst>
      <p:ext uri="{BB962C8B-B14F-4D97-AF65-F5344CB8AC3E}">
        <p14:creationId xmlns:p14="http://schemas.microsoft.com/office/powerpoint/2010/main" val="3649056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31747" name="Content Placeholder 2"/>
          <p:cNvSpPr>
            <a:spLocks noGrp="1"/>
          </p:cNvSpPr>
          <p:nvPr>
            <p:ph idx="1"/>
          </p:nvPr>
        </p:nvSpPr>
        <p:spPr/>
        <p:txBody>
          <a:bodyPr/>
          <a:lstStyle/>
          <a:p>
            <a:pPr eaLnBrk="1" hangingPunct="1"/>
            <a:r>
              <a:rPr lang="en-US" dirty="0" smtClean="0">
                <a:ea typeface="ＭＳ Ｐゴシック" pitchFamily="34" charset="-128"/>
              </a:rPr>
              <a:t>If </a:t>
            </a:r>
            <a:r>
              <a:rPr lang="en-US" dirty="0" smtClean="0">
                <a:ea typeface="ＭＳ Ｐゴシック" pitchFamily="34" charset="-128"/>
              </a:rPr>
              <a:t>not </a:t>
            </a:r>
            <a:r>
              <a:rPr lang="en-US" dirty="0" smtClean="0">
                <a:ea typeface="ＭＳ Ｐゴシック" pitchFamily="34" charset="-128"/>
              </a:rPr>
              <a:t>ambulatory, what </a:t>
            </a:r>
            <a:r>
              <a:rPr lang="en-US" dirty="0" smtClean="0">
                <a:ea typeface="ＭＳ Ｐゴシック" pitchFamily="34" charset="-128"/>
              </a:rPr>
              <a:t>is their activity </a:t>
            </a:r>
            <a:r>
              <a:rPr lang="en-US" dirty="0" smtClean="0">
                <a:ea typeface="ＭＳ Ｐゴシック" pitchFamily="34" charset="-128"/>
              </a:rPr>
              <a:t>level?</a:t>
            </a:r>
          </a:p>
          <a:p>
            <a:pPr lvl="1"/>
            <a:r>
              <a:rPr lang="en-US" dirty="0" smtClean="0">
                <a:ea typeface="ＭＳ Ｐゴシック" pitchFamily="34" charset="-128"/>
              </a:rPr>
              <a:t>wheelchair</a:t>
            </a:r>
            <a:r>
              <a:rPr lang="en-US" dirty="0" smtClean="0">
                <a:ea typeface="ＭＳ Ｐゴシック" pitchFamily="34" charset="-128"/>
              </a:rPr>
              <a:t>?</a:t>
            </a:r>
          </a:p>
          <a:p>
            <a:pPr lvl="1"/>
            <a:r>
              <a:rPr lang="en-US" dirty="0" smtClean="0">
                <a:ea typeface="ＭＳ Ｐゴシック" pitchFamily="34" charset="-128"/>
              </a:rPr>
              <a:t>Can </a:t>
            </a:r>
            <a:r>
              <a:rPr lang="en-US" dirty="0" smtClean="0">
                <a:ea typeface="ＭＳ Ｐゴシック" pitchFamily="34" charset="-128"/>
              </a:rPr>
              <a:t>they </a:t>
            </a:r>
            <a:r>
              <a:rPr lang="en-US" dirty="0" smtClean="0">
                <a:ea typeface="ＭＳ Ｐゴシック" pitchFamily="34" charset="-128"/>
              </a:rPr>
              <a:t>operate the wheelchair </a:t>
            </a:r>
            <a:r>
              <a:rPr lang="en-US" dirty="0" smtClean="0">
                <a:ea typeface="ＭＳ Ｐゴシック" pitchFamily="34" charset="-128"/>
              </a:rPr>
              <a:t>themselves?</a:t>
            </a:r>
          </a:p>
          <a:p>
            <a:pPr lvl="1"/>
            <a:r>
              <a:rPr lang="en-US" dirty="0" smtClean="0">
                <a:ea typeface="ＭＳ Ｐゴシック" pitchFamily="34" charset="-128"/>
              </a:rPr>
              <a:t>Does </a:t>
            </a:r>
            <a:r>
              <a:rPr lang="en-US" dirty="0" smtClean="0">
                <a:ea typeface="ＭＳ Ｐゴシック" pitchFamily="34" charset="-128"/>
              </a:rPr>
              <a:t>the person receive passive range-of-motion exercises?</a:t>
            </a:r>
          </a:p>
          <a:p>
            <a:pPr eaLnBrk="1" hangingPunct="1"/>
            <a:r>
              <a:rPr lang="en-US" dirty="0" smtClean="0">
                <a:ea typeface="ＭＳ Ｐゴシック" pitchFamily="34" charset="-128"/>
              </a:rPr>
              <a:t>Is the environment safe for the individual?</a:t>
            </a:r>
          </a:p>
        </p:txBody>
      </p:sp>
      <p:sp>
        <p:nvSpPr>
          <p:cNvPr id="3174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3174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42547E1-9CF3-47EC-9866-F8E09DF78245}" type="slidenum">
              <a:rPr lang="en-US" sz="1000" smtClean="0">
                <a:latin typeface="Arial" charset="0"/>
              </a:rPr>
              <a:pPr eaLnBrk="1" hangingPunct="1"/>
              <a:t>29</a:t>
            </a:fld>
            <a:endParaRPr lang="en-US" sz="1000" smtClean="0">
              <a:latin typeface="Arial" charset="0"/>
            </a:endParaRPr>
          </a:p>
        </p:txBody>
      </p:sp>
    </p:spTree>
    <p:extLst>
      <p:ext uri="{BB962C8B-B14F-4D97-AF65-F5344CB8AC3E}">
        <p14:creationId xmlns:p14="http://schemas.microsoft.com/office/powerpoint/2010/main" val="251501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lstStyle/>
          <a:p>
            <a:pPr eaLnBrk="1" hangingPunct="1"/>
            <a:r>
              <a:rPr lang="en-US" smtClean="0">
                <a:ea typeface="ＭＳ Ｐゴシック" pitchFamily="34" charset="-128"/>
              </a:rPr>
              <a:t>Normal Activity Patterns</a:t>
            </a:r>
          </a:p>
        </p:txBody>
      </p:sp>
      <p:sp>
        <p:nvSpPr>
          <p:cNvPr id="6147" name="Rectangle 5"/>
          <p:cNvSpPr>
            <a:spLocks noGrp="1" noChangeArrowheads="1"/>
          </p:cNvSpPr>
          <p:nvPr>
            <p:ph idx="1"/>
          </p:nvPr>
        </p:nvSpPr>
        <p:spPr>
          <a:xfrm>
            <a:off x="0" y="1600200"/>
            <a:ext cx="9067800" cy="4525963"/>
          </a:xfrm>
        </p:spPr>
        <p:txBody>
          <a:bodyPr>
            <a:normAutofit/>
          </a:bodyPr>
          <a:lstStyle/>
          <a:p>
            <a:pPr eaLnBrk="1" hangingPunct="1"/>
            <a:r>
              <a:rPr lang="en-US" dirty="0" smtClean="0">
                <a:ea typeface="ＭＳ Ｐゴシック" pitchFamily="34" charset="-128"/>
              </a:rPr>
              <a:t>Behaviors </a:t>
            </a:r>
            <a:r>
              <a:rPr lang="en-US" dirty="0" smtClean="0">
                <a:ea typeface="ＭＳ Ｐゴシック" pitchFamily="34" charset="-128"/>
              </a:rPr>
              <a:t>related to exercise, activity, leisure, and recreation</a:t>
            </a:r>
          </a:p>
          <a:p>
            <a:pPr eaLnBrk="1" hangingPunct="1"/>
            <a:r>
              <a:rPr lang="en-US" i="1" dirty="0" smtClean="0">
                <a:ea typeface="ＭＳ Ｐゴシック" pitchFamily="34" charset="-128"/>
              </a:rPr>
              <a:t>Activity-</a:t>
            </a:r>
            <a:r>
              <a:rPr lang="en-US" dirty="0" smtClean="0">
                <a:ea typeface="ＭＳ Ｐゴシック" pitchFamily="34" charset="-128"/>
              </a:rPr>
              <a:t>anything </a:t>
            </a:r>
            <a:r>
              <a:rPr lang="en-US" dirty="0" smtClean="0">
                <a:ea typeface="ＭＳ Ｐゴシック" pitchFamily="34" charset="-128"/>
              </a:rPr>
              <a:t>that requires the expenditure of energy</a:t>
            </a:r>
          </a:p>
          <a:p>
            <a:pPr eaLnBrk="1" hangingPunct="1"/>
            <a:r>
              <a:rPr lang="en-US" dirty="0">
                <a:ea typeface="ＭＳ Ｐゴシック" pitchFamily="34" charset="-128"/>
              </a:rPr>
              <a:t>A</a:t>
            </a:r>
            <a:r>
              <a:rPr lang="en-US" dirty="0" smtClean="0">
                <a:ea typeface="ＭＳ Ｐゴシック" pitchFamily="34" charset="-128"/>
              </a:rPr>
              <a:t>mount &amp; </a:t>
            </a:r>
            <a:r>
              <a:rPr lang="en-US" dirty="0" smtClean="0">
                <a:ea typeface="ＭＳ Ｐゴシック" pitchFamily="34" charset="-128"/>
              </a:rPr>
              <a:t>type </a:t>
            </a:r>
            <a:r>
              <a:rPr lang="en-US" dirty="0" smtClean="0">
                <a:ea typeface="ＭＳ Ｐゴシック" pitchFamily="34" charset="-128"/>
              </a:rPr>
              <a:t>changes </a:t>
            </a:r>
            <a:r>
              <a:rPr lang="en-US" dirty="0" smtClean="0">
                <a:ea typeface="ＭＳ Ｐゴシック" pitchFamily="34" charset="-128"/>
              </a:rPr>
              <a:t>over the life span but remains a vital part of life</a:t>
            </a:r>
          </a:p>
          <a:p>
            <a:pPr eaLnBrk="1" hangingPunct="1"/>
            <a:r>
              <a:rPr lang="en-US" dirty="0">
                <a:ea typeface="ＭＳ Ｐゴシック" pitchFamily="34" charset="-128"/>
              </a:rPr>
              <a:t>A</a:t>
            </a:r>
            <a:r>
              <a:rPr lang="en-US" dirty="0" smtClean="0">
                <a:ea typeface="ＭＳ Ｐゴシック" pitchFamily="34" charset="-128"/>
              </a:rPr>
              <a:t>ctivity </a:t>
            </a:r>
            <a:r>
              <a:rPr lang="en-US" dirty="0" smtClean="0">
                <a:ea typeface="ＭＳ Ｐゴシック" pitchFamily="34" charset="-128"/>
              </a:rPr>
              <a:t>is necessary to maintain normal joint mobility and muscle tone</a:t>
            </a:r>
          </a:p>
        </p:txBody>
      </p:sp>
      <p:sp>
        <p:nvSpPr>
          <p:cNvPr id="614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614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7BC517C-ACD2-4AF6-ACC3-FA3B04D84F29}" type="slidenum">
              <a:rPr lang="en-US" sz="1000" smtClean="0">
                <a:latin typeface="Arial" charset="0"/>
              </a:rPr>
              <a:pPr eaLnBrk="1" hangingPunct="1"/>
              <a:t>3</a:t>
            </a:fld>
            <a:endParaRPr lang="en-US" sz="1000" smtClean="0">
              <a:latin typeface="Arial" charset="0"/>
            </a:endParaRPr>
          </a:p>
        </p:txBody>
      </p:sp>
    </p:spTree>
    <p:extLst>
      <p:ext uri="{BB962C8B-B14F-4D97-AF65-F5344CB8AC3E}">
        <p14:creationId xmlns:p14="http://schemas.microsoft.com/office/powerpoint/2010/main" val="2295280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ea typeface="ＭＳ Ｐゴシック" pitchFamily="34" charset="-128"/>
              </a:rPr>
              <a:t>Nursing Diagnosis</a:t>
            </a:r>
          </a:p>
        </p:txBody>
      </p:sp>
      <p:sp>
        <p:nvSpPr>
          <p:cNvPr id="32771" name="Content Placeholder 2"/>
          <p:cNvSpPr>
            <a:spLocks noGrp="1"/>
          </p:cNvSpPr>
          <p:nvPr>
            <p:ph idx="1"/>
          </p:nvPr>
        </p:nvSpPr>
        <p:spPr/>
        <p:txBody>
          <a:bodyPr/>
          <a:lstStyle/>
          <a:p>
            <a:pPr eaLnBrk="1" hangingPunct="1"/>
            <a:r>
              <a:rPr lang="en-US" smtClean="0">
                <a:ea typeface="ＭＳ Ｐゴシック" pitchFamily="34" charset="-128"/>
              </a:rPr>
              <a:t>Impaired physical mobility</a:t>
            </a:r>
          </a:p>
        </p:txBody>
      </p:sp>
      <p:sp>
        <p:nvSpPr>
          <p:cNvPr id="3277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3277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D77B225-5C11-4C2C-9351-BABD37B540B8}" type="slidenum">
              <a:rPr lang="en-US" sz="1000" smtClean="0">
                <a:latin typeface="Arial" charset="0"/>
              </a:rPr>
              <a:pPr eaLnBrk="1" hangingPunct="1"/>
              <a:t>30</a:t>
            </a:fld>
            <a:endParaRPr lang="en-US" sz="1000" smtClean="0">
              <a:latin typeface="Arial" charset="0"/>
            </a:endParaRPr>
          </a:p>
        </p:txBody>
      </p:sp>
    </p:spTree>
    <p:extLst>
      <p:ext uri="{BB962C8B-B14F-4D97-AF65-F5344CB8AC3E}">
        <p14:creationId xmlns:p14="http://schemas.microsoft.com/office/powerpoint/2010/main" val="1544719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ea typeface="ＭＳ Ｐゴシック" pitchFamily="34" charset="-128"/>
              </a:rPr>
              <a:t>Nursing Goals/Outcomes</a:t>
            </a:r>
          </a:p>
        </p:txBody>
      </p:sp>
      <p:sp>
        <p:nvSpPr>
          <p:cNvPr id="33795" name="Content Placeholder 2"/>
          <p:cNvSpPr>
            <a:spLocks noGrp="1"/>
          </p:cNvSpPr>
          <p:nvPr>
            <p:ph idx="1"/>
          </p:nvPr>
        </p:nvSpPr>
        <p:spPr/>
        <p:txBody>
          <a:bodyPr/>
          <a:lstStyle/>
          <a:p>
            <a:pPr eaLnBrk="1" hangingPunct="1"/>
            <a:r>
              <a:rPr lang="en-US" smtClean="0">
                <a:ea typeface="ＭＳ Ｐゴシック" pitchFamily="34" charset="-128"/>
              </a:rPr>
              <a:t>Increase participation in physical activities that maintain strength and mobility</a:t>
            </a:r>
          </a:p>
          <a:p>
            <a:pPr eaLnBrk="1" hangingPunct="1"/>
            <a:r>
              <a:rPr lang="en-US" smtClean="0">
                <a:ea typeface="ＭＳ Ｐゴシック" pitchFamily="34" charset="-128"/>
              </a:rPr>
              <a:t>Maintain normal anatomic position and function in all joints</a:t>
            </a:r>
          </a:p>
          <a:p>
            <a:pPr eaLnBrk="1" hangingPunct="1"/>
            <a:r>
              <a:rPr lang="en-US" smtClean="0">
                <a:ea typeface="ＭＳ Ｐゴシック" pitchFamily="34" charset="-128"/>
              </a:rPr>
              <a:t>Remain free from joint contractures and foot drop</a:t>
            </a:r>
          </a:p>
          <a:p>
            <a:pPr eaLnBrk="1" hangingPunct="1"/>
            <a:r>
              <a:rPr lang="en-US" smtClean="0">
                <a:ea typeface="ＭＳ Ｐゴシック" pitchFamily="34" charset="-128"/>
              </a:rPr>
              <a:t>Maintain or increase strength and mobility using assistive devices</a:t>
            </a:r>
          </a:p>
        </p:txBody>
      </p:sp>
      <p:sp>
        <p:nvSpPr>
          <p:cNvPr id="3379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3379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4B87487-4102-4FDA-9CFC-B326BD48665B}" type="slidenum">
              <a:rPr lang="en-US" sz="1000" smtClean="0">
                <a:latin typeface="Arial" charset="0"/>
              </a:rPr>
              <a:pPr eaLnBrk="1" hangingPunct="1"/>
              <a:t>31</a:t>
            </a:fld>
            <a:endParaRPr lang="en-US" sz="1000" smtClean="0">
              <a:latin typeface="Arial" charset="0"/>
            </a:endParaRPr>
          </a:p>
        </p:txBody>
      </p:sp>
    </p:spTree>
    <p:extLst>
      <p:ext uri="{BB962C8B-B14F-4D97-AF65-F5344CB8AC3E}">
        <p14:creationId xmlns:p14="http://schemas.microsoft.com/office/powerpoint/2010/main" val="705877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eaLnBrk="1" hangingPunct="1"/>
            <a:r>
              <a:rPr lang="en-US" smtClean="0">
                <a:ea typeface="ＭＳ Ｐゴシック" pitchFamily="34" charset="-128"/>
              </a:rPr>
              <a:t>Nursing Interventions</a:t>
            </a:r>
          </a:p>
        </p:txBody>
      </p:sp>
      <p:sp>
        <p:nvSpPr>
          <p:cNvPr id="34819" name="Rectangle 5"/>
          <p:cNvSpPr>
            <a:spLocks noGrp="1" noChangeArrowheads="1"/>
          </p:cNvSpPr>
          <p:nvPr>
            <p:ph idx="1"/>
          </p:nvPr>
        </p:nvSpPr>
        <p:spPr/>
        <p:txBody>
          <a:bodyPr/>
          <a:lstStyle/>
          <a:p>
            <a:pPr eaLnBrk="1" hangingPunct="1"/>
            <a:r>
              <a:rPr lang="en-US" smtClean="0">
                <a:ea typeface="ＭＳ Ｐゴシック" pitchFamily="34" charset="-128"/>
              </a:rPr>
              <a:t>Identify the prescribed activity level</a:t>
            </a:r>
          </a:p>
          <a:p>
            <a:pPr eaLnBrk="1" hangingPunct="1"/>
            <a:r>
              <a:rPr lang="en-US" smtClean="0">
                <a:ea typeface="ＭＳ Ｐゴシック" pitchFamily="34" charset="-128"/>
              </a:rPr>
              <a:t>Continue to assess strength and joint mobility</a:t>
            </a:r>
          </a:p>
          <a:p>
            <a:pPr eaLnBrk="1" hangingPunct="1"/>
            <a:r>
              <a:rPr lang="en-US" smtClean="0">
                <a:ea typeface="ＭＳ Ｐゴシック" pitchFamily="34" charset="-128"/>
              </a:rPr>
              <a:t>Perform physical mobility activities in conjunction with daily care</a:t>
            </a:r>
          </a:p>
          <a:p>
            <a:pPr eaLnBrk="1" hangingPunct="1"/>
            <a:r>
              <a:rPr lang="en-US" smtClean="0">
                <a:ea typeface="ＭＳ Ｐゴシック" pitchFamily="34" charset="-128"/>
              </a:rPr>
              <a:t>Provide good body alignment and frequent position changes</a:t>
            </a:r>
          </a:p>
          <a:p>
            <a:pPr eaLnBrk="1" hangingPunct="1"/>
            <a:r>
              <a:rPr lang="en-US" smtClean="0">
                <a:ea typeface="ＭＳ Ｐゴシック" pitchFamily="34" charset="-128"/>
              </a:rPr>
              <a:t>Avoid unnecessary restraint that limits physical mobility</a:t>
            </a:r>
          </a:p>
        </p:txBody>
      </p:sp>
      <p:sp>
        <p:nvSpPr>
          <p:cNvPr id="3482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3482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705B26A-00F4-42C5-AA0B-DE876FA3C4EB}" type="slidenum">
              <a:rPr lang="en-US" sz="1000" smtClean="0">
                <a:latin typeface="Arial" charset="0"/>
              </a:rPr>
              <a:pPr eaLnBrk="1" hangingPunct="1"/>
              <a:t>32</a:t>
            </a:fld>
            <a:endParaRPr lang="en-US" sz="1000" smtClean="0">
              <a:latin typeface="Arial" charset="0"/>
            </a:endParaRPr>
          </a:p>
        </p:txBody>
      </p:sp>
    </p:spTree>
    <p:extLst>
      <p:ext uri="{BB962C8B-B14F-4D97-AF65-F5344CB8AC3E}">
        <p14:creationId xmlns:p14="http://schemas.microsoft.com/office/powerpoint/2010/main" val="3545213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p:txBody>
          <a:bodyPr/>
          <a:lstStyle/>
          <a:p>
            <a:pPr eaLnBrk="1" hangingPunct="1"/>
            <a:r>
              <a:rPr lang="en-US" smtClean="0">
                <a:ea typeface="ＭＳ Ｐゴシック" pitchFamily="34" charset="-128"/>
              </a:rPr>
              <a:t>Nursing Interventions (cont.)</a:t>
            </a:r>
          </a:p>
        </p:txBody>
      </p:sp>
      <p:sp>
        <p:nvSpPr>
          <p:cNvPr id="35843" name="Rectangle 5"/>
          <p:cNvSpPr>
            <a:spLocks noGrp="1" noChangeArrowheads="1"/>
          </p:cNvSpPr>
          <p:nvPr>
            <p:ph idx="1"/>
          </p:nvPr>
        </p:nvSpPr>
        <p:spPr/>
        <p:txBody>
          <a:bodyPr>
            <a:normAutofit/>
          </a:bodyPr>
          <a:lstStyle/>
          <a:p>
            <a:pPr eaLnBrk="1" hangingPunct="1"/>
            <a:r>
              <a:rPr lang="en-US" dirty="0" smtClean="0">
                <a:ea typeface="ＭＳ Ｐゴシック" pitchFamily="34" charset="-128"/>
              </a:rPr>
              <a:t>Consult with physical therapist </a:t>
            </a:r>
            <a:r>
              <a:rPr lang="en-US" dirty="0" smtClean="0">
                <a:ea typeface="ＭＳ Ｐゴシック" pitchFamily="34" charset="-128"/>
              </a:rPr>
              <a:t>for </a:t>
            </a:r>
            <a:r>
              <a:rPr lang="en-US" dirty="0" smtClean="0">
                <a:ea typeface="ＭＳ Ｐゴシック" pitchFamily="34" charset="-128"/>
              </a:rPr>
              <a:t>exercise plan that maintains muscle strength and joint mobility</a:t>
            </a:r>
          </a:p>
          <a:p>
            <a:pPr eaLnBrk="1" hangingPunct="1"/>
            <a:r>
              <a:rPr lang="en-US" dirty="0" smtClean="0">
                <a:ea typeface="ＭＳ Ｐゴシック" pitchFamily="34" charset="-128"/>
              </a:rPr>
              <a:t>suitably </a:t>
            </a:r>
            <a:r>
              <a:rPr lang="en-US" dirty="0" smtClean="0">
                <a:ea typeface="ＭＳ Ｐゴシック" pitchFamily="34" charset="-128"/>
              </a:rPr>
              <a:t>dressed for activity and has the proper footwear</a:t>
            </a:r>
          </a:p>
          <a:p>
            <a:pPr eaLnBrk="1" hangingPunct="1"/>
            <a:r>
              <a:rPr lang="en-US" dirty="0" smtClean="0">
                <a:ea typeface="ＭＳ Ｐゴシック" pitchFamily="34" charset="-128"/>
              </a:rPr>
              <a:t>Provide pain medication in a timely </a:t>
            </a:r>
            <a:r>
              <a:rPr lang="en-US" dirty="0" smtClean="0">
                <a:ea typeface="ＭＳ Ｐゴシック" pitchFamily="34" charset="-128"/>
              </a:rPr>
              <a:t>manner</a:t>
            </a:r>
            <a:endParaRPr lang="en-US" dirty="0" smtClean="0">
              <a:ea typeface="ＭＳ Ｐゴシック" pitchFamily="34" charset="-128"/>
            </a:endParaRPr>
          </a:p>
        </p:txBody>
      </p:sp>
      <p:sp>
        <p:nvSpPr>
          <p:cNvPr id="3584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3584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50BB32A-C33E-421E-AC00-B76AB9CCED39}" type="slidenum">
              <a:rPr lang="en-US" sz="1000" smtClean="0">
                <a:latin typeface="Arial" charset="0"/>
              </a:rPr>
              <a:pPr eaLnBrk="1" hangingPunct="1"/>
              <a:t>33</a:t>
            </a:fld>
            <a:endParaRPr lang="en-US" sz="1000" smtClean="0">
              <a:latin typeface="Arial" charset="0"/>
            </a:endParaRPr>
          </a:p>
        </p:txBody>
      </p:sp>
    </p:spTree>
    <p:extLst>
      <p:ext uri="{BB962C8B-B14F-4D97-AF65-F5344CB8AC3E}">
        <p14:creationId xmlns:p14="http://schemas.microsoft.com/office/powerpoint/2010/main" val="561541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ea typeface="ＭＳ Ｐゴシック" pitchFamily="34" charset="-128"/>
              </a:rPr>
              <a:t>Trapeze Bar</a:t>
            </a:r>
          </a:p>
        </p:txBody>
      </p:sp>
      <p:pic>
        <p:nvPicPr>
          <p:cNvPr id="37891" name="Content Placeholder 4" descr="f20-02-A05423.tif"/>
          <p:cNvPicPr>
            <a:picLocks noGrp="1" noChangeAspect="1"/>
          </p:cNvPicPr>
          <p:nvPr>
            <p:ph idx="1"/>
          </p:nvPr>
        </p:nvPicPr>
        <p:blipFill>
          <a:blip r:embed="rId3">
            <a:extLst>
              <a:ext uri="{28A0092B-C50C-407E-A947-70E740481C1C}">
                <a14:useLocalDpi xmlns:a14="http://schemas.microsoft.com/office/drawing/2010/main" val="0"/>
              </a:ext>
            </a:extLst>
          </a:blip>
          <a:srcRect l="-8160" r="-8160"/>
          <a:stretch>
            <a:fillRect/>
          </a:stretch>
        </p:blipFill>
        <p:spPr/>
      </p:pic>
      <p:sp>
        <p:nvSpPr>
          <p:cNvPr id="3789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3789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04F68A8-5D89-430A-9A60-A33064345029}" type="slidenum">
              <a:rPr lang="en-US" sz="1000" smtClean="0">
                <a:latin typeface="Arial" charset="0"/>
              </a:rPr>
              <a:pPr eaLnBrk="1" hangingPunct="1"/>
              <a:t>34</a:t>
            </a:fld>
            <a:endParaRPr lang="en-US" sz="1000" smtClean="0">
              <a:latin typeface="Arial" charset="0"/>
            </a:endParaRPr>
          </a:p>
        </p:txBody>
      </p:sp>
    </p:spTree>
    <p:extLst>
      <p:ext uri="{BB962C8B-B14F-4D97-AF65-F5344CB8AC3E}">
        <p14:creationId xmlns:p14="http://schemas.microsoft.com/office/powerpoint/2010/main" val="1453949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ea typeface="ＭＳ Ｐゴシック" pitchFamily="34" charset="-128"/>
              </a:rPr>
              <a:t>Quad Cane</a:t>
            </a:r>
          </a:p>
        </p:txBody>
      </p:sp>
      <p:pic>
        <p:nvPicPr>
          <p:cNvPr id="38915" name="Content Placeholder 4" descr="f20-03-A05423.tif"/>
          <p:cNvPicPr>
            <a:picLocks noGrp="1" noChangeAspect="1"/>
          </p:cNvPicPr>
          <p:nvPr>
            <p:ph idx="1"/>
          </p:nvPr>
        </p:nvPicPr>
        <p:blipFill>
          <a:blip r:embed="rId3">
            <a:extLst>
              <a:ext uri="{28A0092B-C50C-407E-A947-70E740481C1C}">
                <a14:useLocalDpi xmlns:a14="http://schemas.microsoft.com/office/drawing/2010/main" val="0"/>
              </a:ext>
            </a:extLst>
          </a:blip>
          <a:srcRect l="-11089" r="-11089"/>
          <a:stretch>
            <a:fillRect/>
          </a:stretch>
        </p:blipFill>
        <p:spPr/>
      </p:pic>
      <p:sp>
        <p:nvSpPr>
          <p:cNvPr id="3891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3891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E0E1019-1EFC-4A12-9B3E-E32EA45C8AE0}" type="slidenum">
              <a:rPr lang="en-US" sz="1000" smtClean="0">
                <a:latin typeface="Arial" charset="0"/>
              </a:rPr>
              <a:pPr eaLnBrk="1" hangingPunct="1"/>
              <a:t>35</a:t>
            </a:fld>
            <a:endParaRPr lang="en-US" sz="1000" smtClean="0">
              <a:latin typeface="Arial" charset="0"/>
            </a:endParaRPr>
          </a:p>
        </p:txBody>
      </p:sp>
    </p:spTree>
    <p:extLst>
      <p:ext uri="{BB962C8B-B14F-4D97-AF65-F5344CB8AC3E}">
        <p14:creationId xmlns:p14="http://schemas.microsoft.com/office/powerpoint/2010/main" val="1259833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ea typeface="ＭＳ Ｐゴシック" pitchFamily="34" charset="-128"/>
              </a:rPr>
              <a:t>Walker</a:t>
            </a:r>
          </a:p>
        </p:txBody>
      </p:sp>
      <p:pic>
        <p:nvPicPr>
          <p:cNvPr id="39939" name="Content Placeholder 4" descr="f26-11-9780323058919.tif"/>
          <p:cNvPicPr>
            <a:picLocks noGrp="1" noChangeAspect="1"/>
          </p:cNvPicPr>
          <p:nvPr>
            <p:ph idx="1"/>
          </p:nvPr>
        </p:nvPicPr>
        <p:blipFill>
          <a:blip r:embed="rId3">
            <a:extLst>
              <a:ext uri="{28A0092B-C50C-407E-A947-70E740481C1C}">
                <a14:useLocalDpi xmlns:a14="http://schemas.microsoft.com/office/drawing/2010/main" val="0"/>
              </a:ext>
            </a:extLst>
          </a:blip>
          <a:srcRect l="-65623" r="-65623"/>
          <a:stretch>
            <a:fillRect/>
          </a:stretch>
        </p:blipFill>
        <p:spPr>
          <a:xfrm>
            <a:off x="447675" y="1346200"/>
            <a:ext cx="8353425" cy="4787900"/>
          </a:xfrm>
        </p:spPr>
      </p:pic>
      <p:sp>
        <p:nvSpPr>
          <p:cNvPr id="3994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3994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435E1EE-07B9-4BCF-B787-3D4F2FEE42EB}" type="slidenum">
              <a:rPr lang="en-US" sz="1000" smtClean="0">
                <a:latin typeface="Arial" charset="0"/>
              </a:rPr>
              <a:pPr eaLnBrk="1" hangingPunct="1"/>
              <a:t>36</a:t>
            </a:fld>
            <a:endParaRPr lang="en-US" sz="1000" smtClean="0">
              <a:latin typeface="Arial" charset="0"/>
            </a:endParaRPr>
          </a:p>
        </p:txBody>
      </p:sp>
    </p:spTree>
    <p:extLst>
      <p:ext uri="{BB962C8B-B14F-4D97-AF65-F5344CB8AC3E}">
        <p14:creationId xmlns:p14="http://schemas.microsoft.com/office/powerpoint/2010/main" val="3411498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ea typeface="ＭＳ Ｐゴシック" pitchFamily="34" charset="-128"/>
              </a:rPr>
              <a:t>Gait Belt</a:t>
            </a:r>
          </a:p>
        </p:txBody>
      </p:sp>
      <p:pic>
        <p:nvPicPr>
          <p:cNvPr id="40963" name="Content Placeholder 4" descr="f26-24b-9780323075831.tif"/>
          <p:cNvPicPr>
            <a:picLocks noGrp="1" noChangeAspect="1"/>
          </p:cNvPicPr>
          <p:nvPr>
            <p:ph idx="1"/>
          </p:nvPr>
        </p:nvPicPr>
        <p:blipFill>
          <a:blip r:embed="rId3">
            <a:extLst>
              <a:ext uri="{28A0092B-C50C-407E-A947-70E740481C1C}">
                <a14:useLocalDpi xmlns:a14="http://schemas.microsoft.com/office/drawing/2010/main" val="0"/>
              </a:ext>
            </a:extLst>
          </a:blip>
          <a:srcRect l="-80862" r="-80862"/>
          <a:stretch>
            <a:fillRect/>
          </a:stretch>
        </p:blipFill>
        <p:spPr>
          <a:xfrm>
            <a:off x="377825" y="1358900"/>
            <a:ext cx="8397875" cy="4813300"/>
          </a:xfrm>
        </p:spPr>
      </p:pic>
      <p:sp>
        <p:nvSpPr>
          <p:cNvPr id="4096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4096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B25002C-77C8-4886-83A9-F21620ADB58E}" type="slidenum">
              <a:rPr lang="en-US" sz="1000" smtClean="0">
                <a:latin typeface="Arial" charset="0"/>
              </a:rPr>
              <a:pPr eaLnBrk="1" hangingPunct="1"/>
              <a:t>37</a:t>
            </a:fld>
            <a:endParaRPr lang="en-US" sz="1000" smtClean="0">
              <a:latin typeface="Arial" charset="0"/>
            </a:endParaRPr>
          </a:p>
        </p:txBody>
      </p:sp>
    </p:spTree>
    <p:extLst>
      <p:ext uri="{BB962C8B-B14F-4D97-AF65-F5344CB8AC3E}">
        <p14:creationId xmlns:p14="http://schemas.microsoft.com/office/powerpoint/2010/main" val="1537032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ctrTitle" sz="quarter"/>
          </p:nvPr>
        </p:nvSpPr>
        <p:spPr/>
        <p:txBody>
          <a:bodyPr/>
          <a:lstStyle/>
          <a:p>
            <a:pPr eaLnBrk="1" hangingPunct="1"/>
            <a:r>
              <a:rPr lang="en-US" smtClean="0">
                <a:ea typeface="ＭＳ Ｐゴシック" pitchFamily="34" charset="-128"/>
              </a:rPr>
              <a:t>Nursing Process for</a:t>
            </a:r>
            <a:br>
              <a:rPr lang="en-US" smtClean="0">
                <a:ea typeface="ＭＳ Ｐゴシック" pitchFamily="34" charset="-128"/>
              </a:rPr>
            </a:br>
            <a:r>
              <a:rPr lang="en-US" smtClean="0">
                <a:ea typeface="ＭＳ Ｐゴシック" pitchFamily="34" charset="-128"/>
              </a:rPr>
              <a:t> Activity Intolerance</a:t>
            </a:r>
          </a:p>
        </p:txBody>
      </p:sp>
      <p:sp>
        <p:nvSpPr>
          <p:cNvPr id="4198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4198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DF68503-60B0-483C-9AA4-C34DE0F88E60}" type="slidenum">
              <a:rPr lang="en-US" sz="1000" smtClean="0">
                <a:latin typeface="Arial" charset="0"/>
              </a:rPr>
              <a:pPr eaLnBrk="1" hangingPunct="1"/>
              <a:t>38</a:t>
            </a:fld>
            <a:endParaRPr lang="en-US" sz="1000" smtClean="0">
              <a:latin typeface="Arial" charset="0"/>
            </a:endParaRPr>
          </a:p>
        </p:txBody>
      </p:sp>
    </p:spTree>
    <p:extLst>
      <p:ext uri="{BB962C8B-B14F-4D97-AF65-F5344CB8AC3E}">
        <p14:creationId xmlns:p14="http://schemas.microsoft.com/office/powerpoint/2010/main" val="2201444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smtClean="0">
                <a:ea typeface="ＭＳ Ｐゴシック" pitchFamily="34" charset="-128"/>
              </a:rPr>
              <a:t>Assessment</a:t>
            </a:r>
          </a:p>
        </p:txBody>
      </p:sp>
      <p:sp>
        <p:nvSpPr>
          <p:cNvPr id="43011" name="Content Placeholder 2"/>
          <p:cNvSpPr>
            <a:spLocks noGrp="1"/>
          </p:cNvSpPr>
          <p:nvPr>
            <p:ph idx="1"/>
          </p:nvPr>
        </p:nvSpPr>
        <p:spPr/>
        <p:txBody>
          <a:bodyPr>
            <a:normAutofit lnSpcReduction="10000"/>
          </a:bodyPr>
          <a:lstStyle/>
          <a:p>
            <a:pPr eaLnBrk="1" hangingPunct="1"/>
            <a:r>
              <a:rPr lang="en-US" dirty="0" smtClean="0">
                <a:ea typeface="ＭＳ Ｐゴシック" pitchFamily="34" charset="-128"/>
              </a:rPr>
              <a:t>Does the person complain of shortness of breath, fatigue, or weakness?</a:t>
            </a:r>
          </a:p>
          <a:p>
            <a:pPr eaLnBrk="1" hangingPunct="1"/>
            <a:r>
              <a:rPr lang="en-US" dirty="0" smtClean="0">
                <a:ea typeface="ＭＳ Ｐゴシック" pitchFamily="34" charset="-128"/>
              </a:rPr>
              <a:t>How much exertion can the person tolerate before shortness of breath or fatigue is noticed?</a:t>
            </a:r>
          </a:p>
          <a:p>
            <a:pPr eaLnBrk="1" hangingPunct="1"/>
            <a:r>
              <a:rPr lang="en-US" dirty="0" smtClean="0">
                <a:ea typeface="ＭＳ Ｐゴシック" pitchFamily="34" charset="-128"/>
              </a:rPr>
              <a:t>Has </a:t>
            </a:r>
            <a:r>
              <a:rPr lang="en-US" dirty="0" smtClean="0">
                <a:ea typeface="ＭＳ Ｐゴシック" pitchFamily="34" charset="-128"/>
              </a:rPr>
              <a:t>participation </a:t>
            </a:r>
            <a:r>
              <a:rPr lang="en-US" dirty="0" smtClean="0">
                <a:ea typeface="ＭＳ Ｐゴシック" pitchFamily="34" charset="-128"/>
              </a:rPr>
              <a:t>in </a:t>
            </a:r>
            <a:r>
              <a:rPr lang="en-US" dirty="0" smtClean="0">
                <a:ea typeface="ＭＳ Ｐゴシック" pitchFamily="34" charset="-128"/>
              </a:rPr>
              <a:t>routine </a:t>
            </a:r>
            <a:r>
              <a:rPr lang="en-US" dirty="0" smtClean="0">
                <a:ea typeface="ＭＳ Ｐゴシック" pitchFamily="34" charset="-128"/>
              </a:rPr>
              <a:t>activities decreased?</a:t>
            </a:r>
          </a:p>
          <a:p>
            <a:pPr eaLnBrk="1" hangingPunct="1"/>
            <a:r>
              <a:rPr lang="en-US" dirty="0" smtClean="0">
                <a:ea typeface="ＭＳ Ｐゴシック" pitchFamily="34" charset="-128"/>
              </a:rPr>
              <a:t>Does the person complain of decreased interest in activities?</a:t>
            </a:r>
          </a:p>
        </p:txBody>
      </p:sp>
      <p:sp>
        <p:nvSpPr>
          <p:cNvPr id="4301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4301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5580FB6-42FA-43AE-916B-2CDF0A0BC3C8}" type="slidenum">
              <a:rPr lang="en-US" sz="1000" smtClean="0">
                <a:latin typeface="Arial" charset="0"/>
              </a:rPr>
              <a:pPr eaLnBrk="1" hangingPunct="1"/>
              <a:t>39</a:t>
            </a:fld>
            <a:endParaRPr lang="en-US" sz="1000" smtClean="0">
              <a:latin typeface="Arial" charset="0"/>
            </a:endParaRPr>
          </a:p>
        </p:txBody>
      </p:sp>
    </p:spTree>
    <p:extLst>
      <p:ext uri="{BB962C8B-B14F-4D97-AF65-F5344CB8AC3E}">
        <p14:creationId xmlns:p14="http://schemas.microsoft.com/office/powerpoint/2010/main" val="643185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000250"/>
            <a:ext cx="1981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04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44035" name="Content Placeholder 2"/>
          <p:cNvSpPr>
            <a:spLocks noGrp="1"/>
          </p:cNvSpPr>
          <p:nvPr>
            <p:ph idx="1"/>
          </p:nvPr>
        </p:nvSpPr>
        <p:spPr/>
        <p:txBody>
          <a:bodyPr/>
          <a:lstStyle/>
          <a:p>
            <a:pPr eaLnBrk="1" hangingPunct="1"/>
            <a:r>
              <a:rPr lang="en-US" dirty="0" smtClean="0">
                <a:ea typeface="ＭＳ Ｐゴシック" pitchFamily="34" charset="-128"/>
              </a:rPr>
              <a:t>pulse </a:t>
            </a:r>
            <a:r>
              <a:rPr lang="en-US" dirty="0" smtClean="0">
                <a:ea typeface="ＭＳ Ｐゴシック" pitchFamily="34" charset="-128"/>
              </a:rPr>
              <a:t>rate and blood pressure?</a:t>
            </a:r>
          </a:p>
          <a:p>
            <a:pPr eaLnBrk="1" hangingPunct="1"/>
            <a:r>
              <a:rPr lang="en-US" dirty="0" smtClean="0">
                <a:ea typeface="ＭＳ Ｐゴシック" pitchFamily="34" charset="-128"/>
              </a:rPr>
              <a:t>Do </a:t>
            </a:r>
            <a:r>
              <a:rPr lang="en-US" dirty="0" smtClean="0">
                <a:ea typeface="ＭＳ Ｐゴシック" pitchFamily="34" charset="-128"/>
              </a:rPr>
              <a:t>vital signs remain within normal limits with activity?</a:t>
            </a:r>
          </a:p>
          <a:p>
            <a:pPr eaLnBrk="1" hangingPunct="1"/>
            <a:r>
              <a:rPr lang="en-US" dirty="0" smtClean="0">
                <a:ea typeface="ＭＳ Ｐゴシック" pitchFamily="34" charset="-128"/>
              </a:rPr>
              <a:t>orthostatic </a:t>
            </a:r>
            <a:r>
              <a:rPr lang="en-US" dirty="0" smtClean="0">
                <a:ea typeface="ＭＳ Ｐゴシック" pitchFamily="34" charset="-128"/>
              </a:rPr>
              <a:t>hypotension?</a:t>
            </a:r>
          </a:p>
          <a:p>
            <a:pPr eaLnBrk="1" hangingPunct="1"/>
            <a:r>
              <a:rPr lang="en-US" dirty="0" smtClean="0">
                <a:ea typeface="ＭＳ Ｐゴシック" pitchFamily="34" charset="-128"/>
              </a:rPr>
              <a:t>Is the person’s nutritional intake adequate?</a:t>
            </a:r>
          </a:p>
        </p:txBody>
      </p:sp>
      <p:sp>
        <p:nvSpPr>
          <p:cNvPr id="4403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4403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F4EB0E4-8B5C-42F7-9713-F0BD7CE1BAF7}" type="slidenum">
              <a:rPr lang="en-US" sz="1000" smtClean="0">
                <a:latin typeface="Arial" charset="0"/>
              </a:rPr>
              <a:pPr eaLnBrk="1" hangingPunct="1"/>
              <a:t>40</a:t>
            </a:fld>
            <a:endParaRPr lang="en-US" sz="1000" smtClean="0">
              <a:latin typeface="Arial" charset="0"/>
            </a:endParaRPr>
          </a:p>
        </p:txBody>
      </p:sp>
    </p:spTree>
    <p:extLst>
      <p:ext uri="{BB962C8B-B14F-4D97-AF65-F5344CB8AC3E}">
        <p14:creationId xmlns:p14="http://schemas.microsoft.com/office/powerpoint/2010/main" val="907633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ea typeface="ＭＳ Ｐゴシック" pitchFamily="34" charset="-128"/>
              </a:rPr>
              <a:t>Nursing Diagnosis</a:t>
            </a:r>
          </a:p>
        </p:txBody>
      </p:sp>
      <p:sp>
        <p:nvSpPr>
          <p:cNvPr id="45059" name="Content Placeholder 2"/>
          <p:cNvSpPr>
            <a:spLocks noGrp="1"/>
          </p:cNvSpPr>
          <p:nvPr>
            <p:ph idx="1"/>
          </p:nvPr>
        </p:nvSpPr>
        <p:spPr/>
        <p:txBody>
          <a:bodyPr/>
          <a:lstStyle/>
          <a:p>
            <a:pPr eaLnBrk="1" hangingPunct="1"/>
            <a:r>
              <a:rPr lang="en-US" smtClean="0">
                <a:ea typeface="ＭＳ Ｐゴシック" pitchFamily="34" charset="-128"/>
              </a:rPr>
              <a:t>Activity intolerance</a:t>
            </a:r>
          </a:p>
        </p:txBody>
      </p:sp>
      <p:sp>
        <p:nvSpPr>
          <p:cNvPr id="4506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4506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58AACD0-15DD-4313-9316-F66B97140B35}" type="slidenum">
              <a:rPr lang="en-US" sz="1000" smtClean="0">
                <a:latin typeface="Arial" charset="0"/>
              </a:rPr>
              <a:pPr eaLnBrk="1" hangingPunct="1"/>
              <a:t>41</a:t>
            </a:fld>
            <a:endParaRPr lang="en-US" sz="1000" smtClean="0">
              <a:latin typeface="Arial" charset="0"/>
            </a:endParaRPr>
          </a:p>
        </p:txBody>
      </p:sp>
    </p:spTree>
    <p:extLst>
      <p:ext uri="{BB962C8B-B14F-4D97-AF65-F5344CB8AC3E}">
        <p14:creationId xmlns:p14="http://schemas.microsoft.com/office/powerpoint/2010/main" val="3255937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ea typeface="ＭＳ Ｐゴシック" pitchFamily="34" charset="-128"/>
              </a:rPr>
              <a:t>Nursing Goals/Outcomes</a:t>
            </a:r>
          </a:p>
        </p:txBody>
      </p:sp>
      <p:sp>
        <p:nvSpPr>
          <p:cNvPr id="46083" name="Content Placeholder 2"/>
          <p:cNvSpPr>
            <a:spLocks noGrp="1"/>
          </p:cNvSpPr>
          <p:nvPr>
            <p:ph idx="1"/>
          </p:nvPr>
        </p:nvSpPr>
        <p:spPr/>
        <p:txBody>
          <a:bodyPr/>
          <a:lstStyle/>
          <a:p>
            <a:pPr eaLnBrk="1" hangingPunct="1"/>
            <a:r>
              <a:rPr lang="en-US" smtClean="0">
                <a:ea typeface="ＭＳ Ｐゴシック" pitchFamily="34" charset="-128"/>
              </a:rPr>
              <a:t>Demonstrate an increased ability to tolerate activity</a:t>
            </a:r>
          </a:p>
          <a:p>
            <a:pPr eaLnBrk="1" hangingPunct="1"/>
            <a:r>
              <a:rPr lang="en-US" smtClean="0">
                <a:ea typeface="ＭＳ Ｐゴシック" pitchFamily="34" charset="-128"/>
              </a:rPr>
              <a:t>Identify factors that contribute to activity intolerance</a:t>
            </a:r>
          </a:p>
        </p:txBody>
      </p:sp>
      <p:sp>
        <p:nvSpPr>
          <p:cNvPr id="4608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4608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C90030D-A5BF-4537-8547-65CE356949FB}" type="slidenum">
              <a:rPr lang="en-US" sz="1000" smtClean="0">
                <a:latin typeface="Arial" charset="0"/>
              </a:rPr>
              <a:pPr eaLnBrk="1" hangingPunct="1"/>
              <a:t>42</a:t>
            </a:fld>
            <a:endParaRPr lang="en-US" sz="1000" smtClean="0">
              <a:latin typeface="Arial" charset="0"/>
            </a:endParaRPr>
          </a:p>
        </p:txBody>
      </p:sp>
    </p:spTree>
    <p:extLst>
      <p:ext uri="{BB962C8B-B14F-4D97-AF65-F5344CB8AC3E}">
        <p14:creationId xmlns:p14="http://schemas.microsoft.com/office/powerpoint/2010/main" val="3055344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pPr eaLnBrk="1" hangingPunct="1"/>
            <a:r>
              <a:rPr lang="en-US" smtClean="0">
                <a:ea typeface="ＭＳ Ｐゴシック" pitchFamily="34" charset="-128"/>
              </a:rPr>
              <a:t>Nursing Interventions</a:t>
            </a:r>
          </a:p>
        </p:txBody>
      </p:sp>
      <p:sp>
        <p:nvSpPr>
          <p:cNvPr id="47107" name="Rectangle 5"/>
          <p:cNvSpPr>
            <a:spLocks noGrp="1" noChangeArrowheads="1"/>
          </p:cNvSpPr>
          <p:nvPr>
            <p:ph idx="1"/>
          </p:nvPr>
        </p:nvSpPr>
        <p:spPr/>
        <p:txBody>
          <a:bodyPr/>
          <a:lstStyle/>
          <a:p>
            <a:pPr eaLnBrk="1" hangingPunct="1"/>
            <a:r>
              <a:rPr lang="en-US" dirty="0" smtClean="0">
                <a:ea typeface="ＭＳ Ｐゴシック" pitchFamily="34" charset="-128"/>
              </a:rPr>
              <a:t>Identify factors that contribute to activity intolerance</a:t>
            </a:r>
          </a:p>
          <a:p>
            <a:pPr eaLnBrk="1" hangingPunct="1"/>
            <a:r>
              <a:rPr lang="en-US" dirty="0" smtClean="0">
                <a:ea typeface="ＭＳ Ｐゴシック" pitchFamily="34" charset="-128"/>
              </a:rPr>
              <a:t>Identify the activities </a:t>
            </a:r>
            <a:r>
              <a:rPr lang="en-US" dirty="0" smtClean="0">
                <a:ea typeface="ＭＳ Ｐゴシック" pitchFamily="34" charset="-128"/>
              </a:rPr>
              <a:t>they </a:t>
            </a:r>
            <a:r>
              <a:rPr lang="en-US" dirty="0" smtClean="0">
                <a:ea typeface="ＭＳ Ｐゴシック" pitchFamily="34" charset="-128"/>
              </a:rPr>
              <a:t>view as essential or </a:t>
            </a:r>
            <a:r>
              <a:rPr lang="en-US" dirty="0" smtClean="0">
                <a:ea typeface="ＭＳ Ｐゴシック" pitchFamily="34" charset="-128"/>
              </a:rPr>
              <a:t>desirable</a:t>
            </a:r>
            <a:endParaRPr lang="en-US" dirty="0" smtClean="0">
              <a:ea typeface="ＭＳ Ｐゴシック" pitchFamily="34" charset="-128"/>
            </a:endParaRPr>
          </a:p>
        </p:txBody>
      </p:sp>
      <p:sp>
        <p:nvSpPr>
          <p:cNvPr id="4710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4710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0801182-A7BA-42F7-9664-BC7A15F25416}" type="slidenum">
              <a:rPr lang="en-US" sz="1000" smtClean="0">
                <a:latin typeface="Arial" charset="0"/>
              </a:rPr>
              <a:pPr eaLnBrk="1" hangingPunct="1"/>
              <a:t>43</a:t>
            </a:fld>
            <a:endParaRPr lang="en-US" sz="1000" smtClean="0">
              <a:latin typeface="Arial" charset="0"/>
            </a:endParaRPr>
          </a:p>
        </p:txBody>
      </p:sp>
    </p:spTree>
    <p:extLst>
      <p:ext uri="{BB962C8B-B14F-4D97-AF65-F5344CB8AC3E}">
        <p14:creationId xmlns:p14="http://schemas.microsoft.com/office/powerpoint/2010/main" val="3358847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p:txBody>
          <a:bodyPr/>
          <a:lstStyle/>
          <a:p>
            <a:pPr eaLnBrk="1" hangingPunct="1"/>
            <a:r>
              <a:rPr lang="en-US" smtClean="0">
                <a:ea typeface="ＭＳ Ｐゴシック" pitchFamily="34" charset="-128"/>
              </a:rPr>
              <a:t>Nursing Interventions (cont.)</a:t>
            </a:r>
          </a:p>
        </p:txBody>
      </p:sp>
      <p:sp>
        <p:nvSpPr>
          <p:cNvPr id="48131" name="Rectangle 5"/>
          <p:cNvSpPr>
            <a:spLocks noGrp="1" noChangeArrowheads="1"/>
          </p:cNvSpPr>
          <p:nvPr>
            <p:ph idx="1"/>
          </p:nvPr>
        </p:nvSpPr>
        <p:spPr/>
        <p:txBody>
          <a:bodyPr/>
          <a:lstStyle/>
          <a:p>
            <a:pPr eaLnBrk="1" hangingPunct="1"/>
            <a:r>
              <a:rPr lang="en-US" dirty="0" smtClean="0">
                <a:ea typeface="ＭＳ Ｐゴシック" pitchFamily="34" charset="-128"/>
              </a:rPr>
              <a:t>pace activities- </a:t>
            </a:r>
            <a:r>
              <a:rPr lang="en-US" dirty="0" smtClean="0">
                <a:ea typeface="ＭＳ Ｐゴシック" pitchFamily="34" charset="-128"/>
              </a:rPr>
              <a:t>alternating periods of activity with periods of rest</a:t>
            </a:r>
          </a:p>
          <a:p>
            <a:pPr eaLnBrk="1" hangingPunct="1"/>
            <a:r>
              <a:rPr lang="en-US" dirty="0" smtClean="0">
                <a:ea typeface="ＭＳ Ｐゴシック" pitchFamily="34" charset="-128"/>
              </a:rPr>
              <a:t>Monitor vital signs to assess the </a:t>
            </a:r>
            <a:r>
              <a:rPr lang="en-US" dirty="0" smtClean="0">
                <a:ea typeface="ＭＳ Ｐゴシック" pitchFamily="34" charset="-128"/>
              </a:rPr>
              <a:t>physical responses</a:t>
            </a:r>
            <a:endParaRPr lang="en-US" dirty="0" smtClean="0">
              <a:ea typeface="ＭＳ Ｐゴシック" pitchFamily="34" charset="-128"/>
            </a:endParaRPr>
          </a:p>
          <a:p>
            <a:pPr eaLnBrk="1" hangingPunct="1"/>
            <a:r>
              <a:rPr lang="en-US" dirty="0" smtClean="0">
                <a:ea typeface="ＭＳ Ｐゴシック" pitchFamily="34" charset="-128"/>
              </a:rPr>
              <a:t>Teach methods of conserving energy</a:t>
            </a:r>
          </a:p>
          <a:p>
            <a:pPr eaLnBrk="1" hangingPunct="1"/>
            <a:r>
              <a:rPr lang="en-US" dirty="0" smtClean="0">
                <a:ea typeface="ＭＳ Ｐゴシック" pitchFamily="34" charset="-128"/>
              </a:rPr>
              <a:t>Teach </a:t>
            </a:r>
            <a:r>
              <a:rPr lang="en-US" dirty="0" smtClean="0">
                <a:ea typeface="ＭＳ Ｐゴシック" pitchFamily="34" charset="-128"/>
              </a:rPr>
              <a:t>methods </a:t>
            </a:r>
            <a:r>
              <a:rPr lang="en-US" dirty="0" smtClean="0">
                <a:ea typeface="ＭＳ Ｐゴシック" pitchFamily="34" charset="-128"/>
              </a:rPr>
              <a:t>of reducing stress</a:t>
            </a:r>
          </a:p>
        </p:txBody>
      </p:sp>
      <p:sp>
        <p:nvSpPr>
          <p:cNvPr id="4813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4813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3B8CC3F-839B-4898-8A9D-882F7111C424}" type="slidenum">
              <a:rPr lang="en-US" sz="1000" smtClean="0">
                <a:latin typeface="Arial" charset="0"/>
              </a:rPr>
              <a:pPr eaLnBrk="1" hangingPunct="1"/>
              <a:t>44</a:t>
            </a:fld>
            <a:endParaRPr lang="en-US" sz="1000" smtClean="0">
              <a:latin typeface="Arial" charset="0"/>
            </a:endParaRPr>
          </a:p>
        </p:txBody>
      </p:sp>
    </p:spTree>
    <p:extLst>
      <p:ext uri="{BB962C8B-B14F-4D97-AF65-F5344CB8AC3E}">
        <p14:creationId xmlns:p14="http://schemas.microsoft.com/office/powerpoint/2010/main" val="2623715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sz="quarter"/>
          </p:nvPr>
        </p:nvSpPr>
        <p:spPr/>
        <p:txBody>
          <a:bodyPr/>
          <a:lstStyle/>
          <a:p>
            <a:pPr eaLnBrk="1" hangingPunct="1"/>
            <a:r>
              <a:rPr lang="en-US" smtClean="0">
                <a:ea typeface="ＭＳ Ｐゴシック" pitchFamily="34" charset="-128"/>
              </a:rPr>
              <a:t>Nursing Process for </a:t>
            </a:r>
            <a:br>
              <a:rPr lang="en-US" smtClean="0">
                <a:ea typeface="ＭＳ Ｐゴシック" pitchFamily="34" charset="-128"/>
              </a:rPr>
            </a:br>
            <a:r>
              <a:rPr lang="en-US" smtClean="0">
                <a:ea typeface="ＭＳ Ｐゴシック" pitchFamily="34" charset="-128"/>
              </a:rPr>
              <a:t>Problems of Oxygenation</a:t>
            </a:r>
          </a:p>
        </p:txBody>
      </p:sp>
      <p:sp>
        <p:nvSpPr>
          <p:cNvPr id="4915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49156"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A29C733-8785-4A39-8BCA-461F5C64EFC7}" type="slidenum">
              <a:rPr lang="en-US" sz="1000" smtClean="0">
                <a:latin typeface="Arial" charset="0"/>
              </a:rPr>
              <a:pPr eaLnBrk="1" hangingPunct="1"/>
              <a:t>45</a:t>
            </a:fld>
            <a:endParaRPr lang="en-US" sz="1000" smtClean="0">
              <a:latin typeface="Arial" charset="0"/>
            </a:endParaRPr>
          </a:p>
        </p:txBody>
      </p:sp>
    </p:spTree>
    <p:extLst>
      <p:ext uri="{BB962C8B-B14F-4D97-AF65-F5344CB8AC3E}">
        <p14:creationId xmlns:p14="http://schemas.microsoft.com/office/powerpoint/2010/main" val="2603128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smtClean="0">
                <a:ea typeface="ＭＳ Ｐゴシック" pitchFamily="34" charset="-128"/>
              </a:rPr>
              <a:t>Assessment</a:t>
            </a:r>
          </a:p>
        </p:txBody>
      </p:sp>
      <p:sp>
        <p:nvSpPr>
          <p:cNvPr id="50179" name="Content Placeholder 2"/>
          <p:cNvSpPr>
            <a:spLocks noGrp="1"/>
          </p:cNvSpPr>
          <p:nvPr>
            <p:ph idx="1"/>
          </p:nvPr>
        </p:nvSpPr>
        <p:spPr/>
        <p:txBody>
          <a:bodyPr/>
          <a:lstStyle/>
          <a:p>
            <a:pPr eaLnBrk="1" hangingPunct="1"/>
            <a:r>
              <a:rPr lang="en-US" dirty="0" smtClean="0">
                <a:ea typeface="ＭＳ Ｐゴシック" pitchFamily="34" charset="-128"/>
              </a:rPr>
              <a:t>Does the person experience excessive fatigue?</a:t>
            </a:r>
          </a:p>
          <a:p>
            <a:pPr eaLnBrk="1" hangingPunct="1"/>
            <a:r>
              <a:rPr lang="en-US" dirty="0" smtClean="0">
                <a:ea typeface="ＭＳ Ｐゴシック" pitchFamily="34" charset="-128"/>
              </a:rPr>
              <a:t>What level of activity causes this fatigue?</a:t>
            </a:r>
          </a:p>
          <a:p>
            <a:pPr eaLnBrk="1" hangingPunct="1"/>
            <a:r>
              <a:rPr lang="en-US" dirty="0" smtClean="0">
                <a:ea typeface="ＭＳ Ｐゴシック" pitchFamily="34" charset="-128"/>
              </a:rPr>
              <a:t>complaints </a:t>
            </a:r>
            <a:r>
              <a:rPr lang="en-US" dirty="0" smtClean="0">
                <a:ea typeface="ＭＳ Ｐゴシック" pitchFamily="34" charset="-128"/>
              </a:rPr>
              <a:t>of nausea, vomiting, or anorexia?</a:t>
            </a:r>
          </a:p>
          <a:p>
            <a:pPr eaLnBrk="1" hangingPunct="1"/>
            <a:r>
              <a:rPr lang="en-US" dirty="0" smtClean="0">
                <a:ea typeface="ＭＳ Ｐゴシック" pitchFamily="34" charset="-128"/>
              </a:rPr>
              <a:t>Does the person complain of dyspnea? </a:t>
            </a:r>
            <a:endParaRPr lang="en-US" dirty="0" smtClean="0">
              <a:ea typeface="ＭＳ Ｐゴシック" pitchFamily="34" charset="-128"/>
            </a:endParaRPr>
          </a:p>
          <a:p>
            <a:pPr lvl="1"/>
            <a:r>
              <a:rPr lang="en-US" dirty="0" smtClean="0">
                <a:ea typeface="ＭＳ Ｐゴシック" pitchFamily="34" charset="-128"/>
              </a:rPr>
              <a:t>worse </a:t>
            </a:r>
            <a:r>
              <a:rPr lang="en-US" dirty="0" smtClean="0">
                <a:ea typeface="ＭＳ Ｐゴシック" pitchFamily="34" charset="-128"/>
              </a:rPr>
              <a:t>at any specific time of day, such as during the night</a:t>
            </a:r>
            <a:r>
              <a:rPr lang="en-US" dirty="0" smtClean="0">
                <a:ea typeface="ＭＳ Ｐゴシック" pitchFamily="34" charset="-128"/>
              </a:rPr>
              <a:t>? [orthopnea]</a:t>
            </a:r>
            <a:endParaRPr lang="en-US" dirty="0" smtClean="0">
              <a:ea typeface="ＭＳ Ｐゴシック" pitchFamily="34" charset="-128"/>
            </a:endParaRPr>
          </a:p>
        </p:txBody>
      </p:sp>
      <p:sp>
        <p:nvSpPr>
          <p:cNvPr id="5018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018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0AFF707-38E4-4EB7-B208-6A699730026E}" type="slidenum">
              <a:rPr lang="en-US" sz="1000" smtClean="0">
                <a:latin typeface="Arial" charset="0"/>
              </a:rPr>
              <a:pPr eaLnBrk="1" hangingPunct="1"/>
              <a:t>46</a:t>
            </a:fld>
            <a:endParaRPr lang="en-US" sz="1000" smtClean="0">
              <a:latin typeface="Arial" charset="0"/>
            </a:endParaRPr>
          </a:p>
        </p:txBody>
      </p:sp>
    </p:spTree>
    <p:extLst>
      <p:ext uri="{BB962C8B-B14F-4D97-AF65-F5344CB8AC3E}">
        <p14:creationId xmlns:p14="http://schemas.microsoft.com/office/powerpoint/2010/main" val="1057107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51203" name="Content Placeholder 2"/>
          <p:cNvSpPr>
            <a:spLocks noGrp="1"/>
          </p:cNvSpPr>
          <p:nvPr>
            <p:ph idx="1"/>
          </p:nvPr>
        </p:nvSpPr>
        <p:spPr/>
        <p:txBody>
          <a:bodyPr/>
          <a:lstStyle/>
          <a:p>
            <a:pPr eaLnBrk="1" hangingPunct="1"/>
            <a:r>
              <a:rPr lang="en-US" dirty="0" smtClean="0">
                <a:ea typeface="ＭＳ Ｐゴシック" pitchFamily="34" charset="-128"/>
              </a:rPr>
              <a:t>chest </a:t>
            </a:r>
            <a:r>
              <a:rPr lang="en-US" dirty="0" smtClean="0">
                <a:ea typeface="ＭＳ Ｐゴシック" pitchFamily="34" charset="-128"/>
              </a:rPr>
              <a:t>pain?</a:t>
            </a:r>
          </a:p>
          <a:p>
            <a:pPr eaLnBrk="1" hangingPunct="1"/>
            <a:r>
              <a:rPr lang="en-US" dirty="0" smtClean="0">
                <a:ea typeface="ＭＳ Ｐゴシック" pitchFamily="34" charset="-128"/>
              </a:rPr>
              <a:t>tachycardia</a:t>
            </a:r>
            <a:r>
              <a:rPr lang="en-US" dirty="0" smtClean="0">
                <a:ea typeface="ＭＳ Ｐゴシック" pitchFamily="34" charset="-128"/>
              </a:rPr>
              <a:t>?</a:t>
            </a:r>
          </a:p>
          <a:p>
            <a:pPr eaLnBrk="1" hangingPunct="1"/>
            <a:r>
              <a:rPr lang="en-US" dirty="0" smtClean="0">
                <a:ea typeface="ＭＳ Ｐゴシック" pitchFamily="34" charset="-128"/>
              </a:rPr>
              <a:t>What is the person’s respiratory rate?</a:t>
            </a:r>
          </a:p>
          <a:p>
            <a:pPr eaLnBrk="1" hangingPunct="1"/>
            <a:r>
              <a:rPr lang="en-US" dirty="0" smtClean="0">
                <a:ea typeface="ＭＳ Ｐゴシック" pitchFamily="34" charset="-128"/>
              </a:rPr>
              <a:t>Is the person’s breathing silent and effortless? If not, describe.</a:t>
            </a:r>
          </a:p>
          <a:p>
            <a:pPr eaLnBrk="1" hangingPunct="1"/>
            <a:r>
              <a:rPr lang="en-US" dirty="0" smtClean="0">
                <a:ea typeface="ＭＳ Ｐゴシック" pitchFamily="34" charset="-128"/>
              </a:rPr>
              <a:t>Does the person’s chest expand evenly with respiration?</a:t>
            </a:r>
          </a:p>
          <a:p>
            <a:pPr eaLnBrk="1" hangingPunct="1"/>
            <a:r>
              <a:rPr lang="en-US" dirty="0" smtClean="0">
                <a:ea typeface="ＭＳ Ｐゴシック" pitchFamily="34" charset="-128"/>
              </a:rPr>
              <a:t>Is breathing deep or shallow?</a:t>
            </a:r>
          </a:p>
        </p:txBody>
      </p:sp>
      <p:sp>
        <p:nvSpPr>
          <p:cNvPr id="5120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120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88F99C5-E40A-4186-8888-5C23260D24CA}" type="slidenum">
              <a:rPr lang="en-US" sz="1000" smtClean="0">
                <a:latin typeface="Arial" charset="0"/>
              </a:rPr>
              <a:pPr eaLnBrk="1" hangingPunct="1"/>
              <a:t>47</a:t>
            </a:fld>
            <a:endParaRPr lang="en-US" sz="1000" smtClean="0">
              <a:latin typeface="Arial" charset="0"/>
            </a:endParaRPr>
          </a:p>
        </p:txBody>
      </p:sp>
    </p:spTree>
    <p:extLst>
      <p:ext uri="{BB962C8B-B14F-4D97-AF65-F5344CB8AC3E}">
        <p14:creationId xmlns:p14="http://schemas.microsoft.com/office/powerpoint/2010/main" val="3940080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52227" name="Content Placeholder 2"/>
          <p:cNvSpPr>
            <a:spLocks noGrp="1"/>
          </p:cNvSpPr>
          <p:nvPr>
            <p:ph idx="1"/>
          </p:nvPr>
        </p:nvSpPr>
        <p:spPr/>
        <p:txBody>
          <a:bodyPr>
            <a:normAutofit/>
          </a:bodyPr>
          <a:lstStyle/>
          <a:p>
            <a:pPr eaLnBrk="1" hangingPunct="1"/>
            <a:r>
              <a:rPr lang="en-US" dirty="0" smtClean="0">
                <a:ea typeface="ＭＳ Ｐゴシック" pitchFamily="34" charset="-128"/>
              </a:rPr>
              <a:t>Does the person adopt a posture that is more comfortable for breathing?</a:t>
            </a:r>
          </a:p>
          <a:p>
            <a:pPr eaLnBrk="1" hangingPunct="1"/>
            <a:r>
              <a:rPr lang="en-US" dirty="0" smtClean="0">
                <a:ea typeface="ＭＳ Ｐゴシック" pitchFamily="34" charset="-128"/>
              </a:rPr>
              <a:t>cough</a:t>
            </a:r>
            <a:r>
              <a:rPr lang="en-US" dirty="0" smtClean="0">
                <a:ea typeface="ＭＳ Ｐゴシック" pitchFamily="34" charset="-128"/>
              </a:rPr>
              <a:t>? If so, is the cough productive?</a:t>
            </a:r>
          </a:p>
          <a:p>
            <a:pPr lvl="1"/>
            <a:r>
              <a:rPr lang="en-US" dirty="0" smtClean="0">
                <a:ea typeface="ＭＳ Ｐゴシック" pitchFamily="34" charset="-128"/>
              </a:rPr>
              <a:t>Sputum appearance?</a:t>
            </a:r>
            <a:endParaRPr lang="en-US" dirty="0" smtClean="0">
              <a:ea typeface="ＭＳ Ｐゴシック" pitchFamily="34" charset="-128"/>
            </a:endParaRPr>
          </a:p>
          <a:p>
            <a:pPr eaLnBrk="1" hangingPunct="1"/>
            <a:r>
              <a:rPr lang="en-US" dirty="0" smtClean="0">
                <a:ea typeface="ＭＳ Ｐゴシック" pitchFamily="34" charset="-128"/>
              </a:rPr>
              <a:t>order </a:t>
            </a:r>
            <a:r>
              <a:rPr lang="en-US" dirty="0" smtClean="0">
                <a:ea typeface="ＭＳ Ｐゴシック" pitchFamily="34" charset="-128"/>
              </a:rPr>
              <a:t>for supplemental oxygen?</a:t>
            </a:r>
          </a:p>
          <a:p>
            <a:pPr eaLnBrk="1" hangingPunct="1"/>
            <a:r>
              <a:rPr lang="en-US" dirty="0" smtClean="0">
                <a:ea typeface="ＭＳ Ｐゴシック" pitchFamily="34" charset="-128"/>
              </a:rPr>
              <a:t>history </a:t>
            </a:r>
            <a:r>
              <a:rPr lang="en-US" dirty="0" smtClean="0">
                <a:ea typeface="ＭＳ Ｐゴシック" pitchFamily="34" charset="-128"/>
              </a:rPr>
              <a:t>of exposure to air </a:t>
            </a:r>
            <a:r>
              <a:rPr lang="en-US" dirty="0" smtClean="0">
                <a:ea typeface="ＭＳ Ｐゴシック" pitchFamily="34" charset="-128"/>
              </a:rPr>
              <a:t>pollution, smoking, mining, farming, asbestos?</a:t>
            </a:r>
            <a:endParaRPr lang="en-US" dirty="0" smtClean="0">
              <a:ea typeface="ＭＳ Ｐゴシック" pitchFamily="34" charset="-128"/>
            </a:endParaRPr>
          </a:p>
        </p:txBody>
      </p:sp>
      <p:sp>
        <p:nvSpPr>
          <p:cNvPr id="5222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222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EF3C15B-53FC-4071-AD84-147E5F392A8C}" type="slidenum">
              <a:rPr lang="en-US" sz="1000" smtClean="0">
                <a:latin typeface="Arial" charset="0"/>
              </a:rPr>
              <a:pPr eaLnBrk="1" hangingPunct="1"/>
              <a:t>48</a:t>
            </a:fld>
            <a:endParaRPr lang="en-US" sz="1000" smtClean="0">
              <a:latin typeface="Arial" charset="0"/>
            </a:endParaRPr>
          </a:p>
        </p:txBody>
      </p:sp>
    </p:spTree>
    <p:extLst>
      <p:ext uri="{BB962C8B-B14F-4D97-AF65-F5344CB8AC3E}">
        <p14:creationId xmlns:p14="http://schemas.microsoft.com/office/powerpoint/2010/main" val="2884767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53251" name="Content Placeholder 2"/>
          <p:cNvSpPr>
            <a:spLocks noGrp="1"/>
          </p:cNvSpPr>
          <p:nvPr>
            <p:ph idx="1"/>
          </p:nvPr>
        </p:nvSpPr>
        <p:spPr/>
        <p:txBody>
          <a:bodyPr/>
          <a:lstStyle/>
          <a:p>
            <a:pPr eaLnBrk="1" hangingPunct="1"/>
            <a:r>
              <a:rPr lang="en-US" dirty="0" smtClean="0">
                <a:ea typeface="ＭＳ Ｐゴシック" pitchFamily="34" charset="-128"/>
              </a:rPr>
              <a:t>signs </a:t>
            </a:r>
            <a:r>
              <a:rPr lang="en-US" dirty="0" smtClean="0">
                <a:ea typeface="ＭＳ Ｐゴシック" pitchFamily="34" charset="-128"/>
              </a:rPr>
              <a:t>of cyanosis present? Cold, clammy skin? Diaphoresis?</a:t>
            </a:r>
          </a:p>
          <a:p>
            <a:pPr eaLnBrk="1" hangingPunct="1"/>
            <a:r>
              <a:rPr lang="en-US" dirty="0" smtClean="0">
                <a:ea typeface="ＭＳ Ｐゴシック" pitchFamily="34" charset="-128"/>
              </a:rPr>
              <a:t>Are </a:t>
            </a:r>
            <a:r>
              <a:rPr lang="en-US" dirty="0" smtClean="0">
                <a:ea typeface="ＭＳ Ｐゴシック" pitchFamily="34" charset="-128"/>
              </a:rPr>
              <a:t>the jugular veins distended? At what angle (30 degrees, 45 degrees)?</a:t>
            </a:r>
          </a:p>
          <a:p>
            <a:pPr eaLnBrk="1" hangingPunct="1"/>
            <a:r>
              <a:rPr lang="en-US" dirty="0" smtClean="0">
                <a:ea typeface="ＭＳ Ｐゴシック" pitchFamily="34" charset="-128"/>
              </a:rPr>
              <a:t>Are the peripheral pulses palpable? Are pulses equal on both sides of the body?</a:t>
            </a:r>
          </a:p>
        </p:txBody>
      </p:sp>
      <p:sp>
        <p:nvSpPr>
          <p:cNvPr id="5325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325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6A66BD6-C4D5-4C80-88D7-889000CD5823}" type="slidenum">
              <a:rPr lang="en-US" sz="1000" smtClean="0">
                <a:latin typeface="Arial" charset="0"/>
              </a:rPr>
              <a:pPr eaLnBrk="1" hangingPunct="1"/>
              <a:t>49</a:t>
            </a:fld>
            <a:endParaRPr lang="en-US" sz="1000" smtClean="0">
              <a:latin typeface="Arial" charset="0"/>
            </a:endParaRPr>
          </a:p>
        </p:txBody>
      </p:sp>
    </p:spTree>
    <p:extLst>
      <p:ext uri="{BB962C8B-B14F-4D97-AF65-F5344CB8AC3E}">
        <p14:creationId xmlns:p14="http://schemas.microsoft.com/office/powerpoint/2010/main" val="2811424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ctrTitle" sz="quarter"/>
          </p:nvPr>
        </p:nvSpPr>
        <p:spPr/>
        <p:txBody>
          <a:bodyPr/>
          <a:lstStyle/>
          <a:p>
            <a:pPr eaLnBrk="1" hangingPunct="1"/>
            <a:r>
              <a:rPr lang="en-US" smtClean="0">
                <a:ea typeface="ＭＳ Ｐゴシック" pitchFamily="34" charset="-128"/>
              </a:rPr>
              <a:t>Activity and Aging</a:t>
            </a:r>
          </a:p>
        </p:txBody>
      </p:sp>
      <p:sp>
        <p:nvSpPr>
          <p:cNvPr id="717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7172"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6632995-AFFF-4F65-94BD-B5F3CAABC5B3}" type="slidenum">
              <a:rPr lang="en-US" sz="1000" smtClean="0">
                <a:latin typeface="Arial" charset="0"/>
              </a:rPr>
              <a:pPr eaLnBrk="1" hangingPunct="1"/>
              <a:t>5</a:t>
            </a:fld>
            <a:endParaRPr lang="en-US" sz="1000" smtClean="0">
              <a:latin typeface="Arial" charset="0"/>
            </a:endParaRPr>
          </a:p>
        </p:txBody>
      </p:sp>
    </p:spTree>
    <p:extLst>
      <p:ext uri="{BB962C8B-B14F-4D97-AF65-F5344CB8AC3E}">
        <p14:creationId xmlns:p14="http://schemas.microsoft.com/office/powerpoint/2010/main" val="1034232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54275" name="Content Placeholder 2"/>
          <p:cNvSpPr>
            <a:spLocks noGrp="1"/>
          </p:cNvSpPr>
          <p:nvPr>
            <p:ph idx="1"/>
          </p:nvPr>
        </p:nvSpPr>
        <p:spPr/>
        <p:txBody>
          <a:bodyPr>
            <a:normAutofit/>
          </a:bodyPr>
          <a:lstStyle/>
          <a:p>
            <a:pPr eaLnBrk="1" hangingPunct="1"/>
            <a:r>
              <a:rPr lang="en-US" dirty="0" smtClean="0">
                <a:ea typeface="ＭＳ Ｐゴシック" pitchFamily="34" charset="-128"/>
              </a:rPr>
              <a:t>What color are the nail beds and fingers?</a:t>
            </a:r>
          </a:p>
          <a:p>
            <a:pPr eaLnBrk="1" hangingPunct="1"/>
            <a:r>
              <a:rPr lang="en-US" dirty="0" smtClean="0">
                <a:ea typeface="ＭＳ Ｐゴシック" pitchFamily="34" charset="-128"/>
              </a:rPr>
              <a:t>capillary </a:t>
            </a:r>
            <a:r>
              <a:rPr lang="en-US" dirty="0" smtClean="0">
                <a:ea typeface="ＭＳ Ｐゴシック" pitchFamily="34" charset="-128"/>
              </a:rPr>
              <a:t>refill time?</a:t>
            </a:r>
          </a:p>
          <a:p>
            <a:pPr eaLnBrk="1" hangingPunct="1"/>
            <a:r>
              <a:rPr lang="en-US" dirty="0" smtClean="0">
                <a:ea typeface="ＭＳ Ｐゴシック" pitchFamily="34" charset="-128"/>
              </a:rPr>
              <a:t>normal </a:t>
            </a:r>
            <a:r>
              <a:rPr lang="en-US" dirty="0" smtClean="0">
                <a:ea typeface="ＭＳ Ｐゴシック" pitchFamily="34" charset="-128"/>
              </a:rPr>
              <a:t>amount of body hair over the feet and lower legs?</a:t>
            </a:r>
          </a:p>
          <a:p>
            <a:pPr eaLnBrk="1" hangingPunct="1"/>
            <a:r>
              <a:rPr lang="en-US" dirty="0" smtClean="0">
                <a:ea typeface="ＭＳ Ｐゴシック" pitchFamily="34" charset="-128"/>
              </a:rPr>
              <a:t>any </a:t>
            </a:r>
            <a:r>
              <a:rPr lang="en-US" dirty="0" smtClean="0">
                <a:ea typeface="ＭＳ Ｐゴシック" pitchFamily="34" charset="-128"/>
              </a:rPr>
              <a:t>leg pain with ambulation</a:t>
            </a:r>
            <a:r>
              <a:rPr lang="en-US" dirty="0" smtClean="0">
                <a:ea typeface="ＭＳ Ｐゴシック" pitchFamily="34" charset="-128"/>
              </a:rPr>
              <a:t>?</a:t>
            </a:r>
          </a:p>
          <a:p>
            <a:pPr lvl="1"/>
            <a:r>
              <a:rPr lang="en-US" dirty="0" smtClean="0">
                <a:ea typeface="ＭＳ Ｐゴシック" pitchFamily="34" charset="-128"/>
              </a:rPr>
              <a:t>how </a:t>
            </a:r>
            <a:r>
              <a:rPr lang="en-US" dirty="0" smtClean="0">
                <a:ea typeface="ＭＳ Ｐゴシック" pitchFamily="34" charset="-128"/>
              </a:rPr>
              <a:t>severe is the pain? Is it relieved by rest?</a:t>
            </a:r>
          </a:p>
          <a:p>
            <a:pPr eaLnBrk="1" hangingPunct="1"/>
            <a:r>
              <a:rPr lang="en-US" dirty="0" smtClean="0">
                <a:ea typeface="ＭＳ Ｐゴシック" pitchFamily="34" charset="-128"/>
              </a:rPr>
              <a:t>Does the person complain of cold hands and feet?</a:t>
            </a:r>
          </a:p>
        </p:txBody>
      </p:sp>
      <p:sp>
        <p:nvSpPr>
          <p:cNvPr id="5427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427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823B017-3529-4D8B-97CC-6E6688BB71C2}" type="slidenum">
              <a:rPr lang="en-US" sz="1000" smtClean="0">
                <a:latin typeface="Arial" charset="0"/>
              </a:rPr>
              <a:pPr eaLnBrk="1" hangingPunct="1"/>
              <a:t>50</a:t>
            </a:fld>
            <a:endParaRPr lang="en-US" sz="1000" smtClean="0">
              <a:latin typeface="Arial" charset="0"/>
            </a:endParaRPr>
          </a:p>
        </p:txBody>
      </p:sp>
    </p:spTree>
    <p:extLst>
      <p:ext uri="{BB962C8B-B14F-4D97-AF65-F5344CB8AC3E}">
        <p14:creationId xmlns:p14="http://schemas.microsoft.com/office/powerpoint/2010/main" val="3521095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55299" name="Content Placeholder 2"/>
          <p:cNvSpPr>
            <a:spLocks noGrp="1"/>
          </p:cNvSpPr>
          <p:nvPr>
            <p:ph idx="1"/>
          </p:nvPr>
        </p:nvSpPr>
        <p:spPr/>
        <p:txBody>
          <a:bodyPr/>
          <a:lstStyle/>
          <a:p>
            <a:pPr eaLnBrk="1" hangingPunct="1"/>
            <a:r>
              <a:rPr lang="en-US" dirty="0" smtClean="0">
                <a:ea typeface="ＭＳ Ｐゴシック" pitchFamily="34" charset="-128"/>
              </a:rPr>
              <a:t>peripheral </a:t>
            </a:r>
            <a:r>
              <a:rPr lang="en-US" dirty="0" smtClean="0">
                <a:ea typeface="ＭＳ Ｐゴシック" pitchFamily="34" charset="-128"/>
              </a:rPr>
              <a:t>edema present?</a:t>
            </a:r>
          </a:p>
          <a:p>
            <a:pPr eaLnBrk="1" hangingPunct="1"/>
            <a:r>
              <a:rPr lang="en-US" dirty="0" smtClean="0">
                <a:ea typeface="ＭＳ Ｐゴシック" pitchFamily="34" charset="-128"/>
              </a:rPr>
              <a:t>urinary </a:t>
            </a:r>
            <a:r>
              <a:rPr lang="en-US" dirty="0" smtClean="0">
                <a:ea typeface="ＭＳ Ｐゴシック" pitchFamily="34" charset="-128"/>
              </a:rPr>
              <a:t>output low despite normal fluid intake?</a:t>
            </a:r>
          </a:p>
          <a:p>
            <a:pPr eaLnBrk="1" hangingPunct="1"/>
            <a:r>
              <a:rPr lang="en-US" dirty="0" smtClean="0">
                <a:ea typeface="ＭＳ Ｐゴシック" pitchFamily="34" charset="-128"/>
              </a:rPr>
              <a:t>rapid </a:t>
            </a:r>
            <a:r>
              <a:rPr lang="en-US" dirty="0" smtClean="0">
                <a:ea typeface="ＭＳ Ｐゴシック" pitchFamily="34" charset="-128"/>
              </a:rPr>
              <a:t>weight gain of more than 10 pounds?</a:t>
            </a:r>
          </a:p>
          <a:p>
            <a:pPr eaLnBrk="1" hangingPunct="1"/>
            <a:r>
              <a:rPr lang="en-US" dirty="0" smtClean="0">
                <a:ea typeface="ＭＳ Ｐゴシック" pitchFamily="34" charset="-128"/>
              </a:rPr>
              <a:t>signs </a:t>
            </a:r>
            <a:r>
              <a:rPr lang="en-US" dirty="0" smtClean="0">
                <a:ea typeface="ＭＳ Ｐゴシック" pitchFamily="34" charset="-128"/>
              </a:rPr>
              <a:t>of confusion?</a:t>
            </a:r>
          </a:p>
          <a:p>
            <a:pPr eaLnBrk="1" hangingPunct="1"/>
            <a:r>
              <a:rPr lang="en-US" dirty="0" smtClean="0">
                <a:ea typeface="ＭＳ Ｐゴシック" pitchFamily="34" charset="-128"/>
              </a:rPr>
              <a:t>anxiety</a:t>
            </a:r>
            <a:r>
              <a:rPr lang="en-US" dirty="0" smtClean="0">
                <a:ea typeface="ＭＳ Ｐゴシック" pitchFamily="34" charset="-128"/>
              </a:rPr>
              <a:t>, loss of ability to concentrate, or insomnia?</a:t>
            </a:r>
          </a:p>
        </p:txBody>
      </p:sp>
      <p:sp>
        <p:nvSpPr>
          <p:cNvPr id="5530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530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8200A6B-F26B-4306-9ECE-B8FE371DA74B}" type="slidenum">
              <a:rPr lang="en-US" sz="1000" smtClean="0">
                <a:latin typeface="Arial" charset="0"/>
              </a:rPr>
              <a:pPr eaLnBrk="1" hangingPunct="1"/>
              <a:t>51</a:t>
            </a:fld>
            <a:endParaRPr lang="en-US" sz="1000" smtClean="0">
              <a:latin typeface="Arial" charset="0"/>
            </a:endParaRPr>
          </a:p>
        </p:txBody>
      </p:sp>
    </p:spTree>
    <p:extLst>
      <p:ext uri="{BB962C8B-B14F-4D97-AF65-F5344CB8AC3E}">
        <p14:creationId xmlns:p14="http://schemas.microsoft.com/office/powerpoint/2010/main" val="1587107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56323" name="Content Placeholder 2"/>
          <p:cNvSpPr>
            <a:spLocks noGrp="1"/>
          </p:cNvSpPr>
          <p:nvPr>
            <p:ph idx="1"/>
          </p:nvPr>
        </p:nvSpPr>
        <p:spPr/>
        <p:txBody>
          <a:bodyPr/>
          <a:lstStyle/>
          <a:p>
            <a:pPr eaLnBrk="1" hangingPunct="1"/>
            <a:r>
              <a:rPr lang="en-US" dirty="0" smtClean="0">
                <a:ea typeface="ＭＳ Ｐゴシック" pitchFamily="34" charset="-128"/>
              </a:rPr>
              <a:t>Are there any changes in relevant laboratory values (e.g., hemoglobin, hematocrit, cardiac enzymes, electrolytes)?</a:t>
            </a:r>
          </a:p>
          <a:p>
            <a:pPr eaLnBrk="1" hangingPunct="1"/>
            <a:r>
              <a:rPr lang="en-US" dirty="0" smtClean="0">
                <a:ea typeface="ＭＳ Ｐゴシック" pitchFamily="34" charset="-128"/>
              </a:rPr>
              <a:t>If an electrocardiogram was done, are there any changes?</a:t>
            </a:r>
          </a:p>
          <a:p>
            <a:pPr eaLnBrk="1" hangingPunct="1"/>
            <a:r>
              <a:rPr lang="en-US" dirty="0" smtClean="0">
                <a:ea typeface="ＭＳ Ｐゴシック" pitchFamily="34" charset="-128"/>
              </a:rPr>
              <a:t>If chest </a:t>
            </a:r>
            <a:r>
              <a:rPr lang="en-US" dirty="0" smtClean="0">
                <a:ea typeface="ＭＳ Ｐゴシック" pitchFamily="34" charset="-128"/>
              </a:rPr>
              <a:t>x-ray </a:t>
            </a:r>
            <a:r>
              <a:rPr lang="en-US" dirty="0" smtClean="0">
                <a:ea typeface="ＭＳ Ｐゴシック" pitchFamily="34" charset="-128"/>
              </a:rPr>
              <a:t>done, </a:t>
            </a:r>
            <a:r>
              <a:rPr lang="en-US" dirty="0" smtClean="0">
                <a:ea typeface="ＭＳ Ｐゴシック" pitchFamily="34" charset="-128"/>
              </a:rPr>
              <a:t>any </a:t>
            </a:r>
            <a:r>
              <a:rPr lang="en-US" dirty="0" smtClean="0">
                <a:ea typeface="ＭＳ Ｐゴシック" pitchFamily="34" charset="-128"/>
              </a:rPr>
              <a:t>signs of heart enlargement or congestion?</a:t>
            </a:r>
          </a:p>
        </p:txBody>
      </p:sp>
      <p:sp>
        <p:nvSpPr>
          <p:cNvPr id="5632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632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BB316CD-EEFB-4CD0-BD96-1EAD94D57177}" type="slidenum">
              <a:rPr lang="en-US" sz="1000" smtClean="0">
                <a:latin typeface="Arial" charset="0"/>
              </a:rPr>
              <a:pPr eaLnBrk="1" hangingPunct="1"/>
              <a:t>52</a:t>
            </a:fld>
            <a:endParaRPr lang="en-US" sz="1000" smtClean="0">
              <a:latin typeface="Arial" charset="0"/>
            </a:endParaRPr>
          </a:p>
        </p:txBody>
      </p:sp>
    </p:spTree>
    <p:extLst>
      <p:ext uri="{BB962C8B-B14F-4D97-AF65-F5344CB8AC3E}">
        <p14:creationId xmlns:p14="http://schemas.microsoft.com/office/powerpoint/2010/main" val="103380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smtClean="0">
                <a:ea typeface="ＭＳ Ｐゴシック" pitchFamily="34" charset="-128"/>
              </a:rPr>
              <a:t>Nursing Diagnoses</a:t>
            </a:r>
          </a:p>
        </p:txBody>
      </p:sp>
      <p:sp>
        <p:nvSpPr>
          <p:cNvPr id="57347" name="Content Placeholder 2"/>
          <p:cNvSpPr>
            <a:spLocks noGrp="1"/>
          </p:cNvSpPr>
          <p:nvPr>
            <p:ph idx="1"/>
          </p:nvPr>
        </p:nvSpPr>
        <p:spPr/>
        <p:txBody>
          <a:bodyPr/>
          <a:lstStyle/>
          <a:p>
            <a:pPr eaLnBrk="1" hangingPunct="1"/>
            <a:r>
              <a:rPr lang="en-US" smtClean="0">
                <a:ea typeface="ＭＳ Ｐゴシック" pitchFamily="34" charset="-128"/>
              </a:rPr>
              <a:t>Decreased cardiac output</a:t>
            </a:r>
          </a:p>
          <a:p>
            <a:pPr eaLnBrk="1" hangingPunct="1"/>
            <a:r>
              <a:rPr lang="en-US" smtClean="0">
                <a:ea typeface="ＭＳ Ｐゴシック" pitchFamily="34" charset="-128"/>
              </a:rPr>
              <a:t>Impaired gas exchange</a:t>
            </a:r>
          </a:p>
          <a:p>
            <a:pPr eaLnBrk="1" hangingPunct="1"/>
            <a:r>
              <a:rPr lang="en-US" smtClean="0">
                <a:ea typeface="ＭＳ Ｐゴシック" pitchFamily="34" charset="-128"/>
              </a:rPr>
              <a:t>Ineffective airway clearance</a:t>
            </a:r>
          </a:p>
          <a:p>
            <a:pPr eaLnBrk="1" hangingPunct="1"/>
            <a:r>
              <a:rPr lang="en-US" smtClean="0">
                <a:ea typeface="ＭＳ Ｐゴシック" pitchFamily="34" charset="-128"/>
              </a:rPr>
              <a:t>Ineffective breathing pattern</a:t>
            </a:r>
          </a:p>
        </p:txBody>
      </p:sp>
      <p:sp>
        <p:nvSpPr>
          <p:cNvPr id="5734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734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2210CEF-AFDC-46DA-B0DF-79124F3B52D9}" type="slidenum">
              <a:rPr lang="en-US" sz="1000" smtClean="0">
                <a:latin typeface="Arial" charset="0"/>
              </a:rPr>
              <a:pPr eaLnBrk="1" hangingPunct="1"/>
              <a:t>53</a:t>
            </a:fld>
            <a:endParaRPr lang="en-US" sz="1000" smtClean="0">
              <a:latin typeface="Arial" charset="0"/>
            </a:endParaRPr>
          </a:p>
        </p:txBody>
      </p:sp>
    </p:spTree>
    <p:extLst>
      <p:ext uri="{BB962C8B-B14F-4D97-AF65-F5344CB8AC3E}">
        <p14:creationId xmlns:p14="http://schemas.microsoft.com/office/powerpoint/2010/main" val="3768262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ea typeface="ＭＳ Ｐゴシック" pitchFamily="34" charset="-128"/>
              </a:rPr>
              <a:t>Nursing Goals/Outcomes</a:t>
            </a:r>
          </a:p>
        </p:txBody>
      </p:sp>
      <p:sp>
        <p:nvSpPr>
          <p:cNvPr id="58371" name="Content Placeholder 2"/>
          <p:cNvSpPr>
            <a:spLocks noGrp="1"/>
          </p:cNvSpPr>
          <p:nvPr>
            <p:ph idx="1"/>
          </p:nvPr>
        </p:nvSpPr>
        <p:spPr/>
        <p:txBody>
          <a:bodyPr>
            <a:normAutofit/>
          </a:bodyPr>
          <a:lstStyle/>
          <a:p>
            <a:pPr eaLnBrk="1" hangingPunct="1"/>
            <a:r>
              <a:rPr lang="en-US" dirty="0" smtClean="0">
                <a:ea typeface="ＭＳ Ｐゴシック" pitchFamily="34" charset="-128"/>
              </a:rPr>
              <a:t>Maintain an open, patent airway</a:t>
            </a:r>
          </a:p>
          <a:p>
            <a:pPr eaLnBrk="1" hangingPunct="1"/>
            <a:r>
              <a:rPr lang="en-US" dirty="0" smtClean="0">
                <a:ea typeface="ＭＳ Ｐゴシック" pitchFamily="34" charset="-128"/>
              </a:rPr>
              <a:t>Experience </a:t>
            </a:r>
            <a:r>
              <a:rPr lang="en-US" dirty="0" smtClean="0">
                <a:ea typeface="ＭＳ Ｐゴシック" pitchFamily="34" charset="-128"/>
              </a:rPr>
              <a:t>fewer episodes of dyspnea, angina, and cyanosis</a:t>
            </a:r>
          </a:p>
          <a:p>
            <a:pPr eaLnBrk="1" hangingPunct="1"/>
            <a:r>
              <a:rPr lang="en-US" dirty="0" smtClean="0">
                <a:ea typeface="ＭＳ Ｐゴシック" pitchFamily="34" charset="-128"/>
              </a:rPr>
              <a:t>Demonstrate an increased ability to tolerate activity</a:t>
            </a:r>
          </a:p>
          <a:p>
            <a:pPr eaLnBrk="1" hangingPunct="1"/>
            <a:r>
              <a:rPr lang="en-US" dirty="0" smtClean="0">
                <a:ea typeface="ＭＳ Ｐゴシック" pitchFamily="34" charset="-128"/>
              </a:rPr>
              <a:t>Identify methods to reduce physical and psychological </a:t>
            </a:r>
            <a:r>
              <a:rPr lang="en-US" dirty="0" smtClean="0">
                <a:ea typeface="ＭＳ Ｐゴシック" pitchFamily="34" charset="-128"/>
              </a:rPr>
              <a:t>stress</a:t>
            </a:r>
            <a:endParaRPr lang="en-US" dirty="0" smtClean="0">
              <a:ea typeface="ＭＳ Ｐゴシック" pitchFamily="34" charset="-128"/>
            </a:endParaRPr>
          </a:p>
        </p:txBody>
      </p:sp>
      <p:sp>
        <p:nvSpPr>
          <p:cNvPr id="5837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837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94C8E35-53A0-49E4-A4E2-AC7599F4FAC2}" type="slidenum">
              <a:rPr lang="en-US" sz="1000" smtClean="0">
                <a:latin typeface="Arial" charset="0"/>
              </a:rPr>
              <a:pPr eaLnBrk="1" hangingPunct="1"/>
              <a:t>54</a:t>
            </a:fld>
            <a:endParaRPr lang="en-US" sz="1000" smtClean="0">
              <a:latin typeface="Arial" charset="0"/>
            </a:endParaRPr>
          </a:p>
        </p:txBody>
      </p:sp>
    </p:spTree>
    <p:extLst>
      <p:ext uri="{BB962C8B-B14F-4D97-AF65-F5344CB8AC3E}">
        <p14:creationId xmlns:p14="http://schemas.microsoft.com/office/powerpoint/2010/main" val="2552935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p:txBody>
          <a:bodyPr/>
          <a:lstStyle/>
          <a:p>
            <a:pPr eaLnBrk="1" hangingPunct="1"/>
            <a:r>
              <a:rPr lang="en-US" smtClean="0">
                <a:ea typeface="ＭＳ Ｐゴシック" pitchFamily="34" charset="-128"/>
              </a:rPr>
              <a:t>Nursing Interventions</a:t>
            </a:r>
          </a:p>
        </p:txBody>
      </p:sp>
      <p:sp>
        <p:nvSpPr>
          <p:cNvPr id="59395" name="Rectangle 5"/>
          <p:cNvSpPr>
            <a:spLocks noGrp="1" noChangeArrowheads="1"/>
          </p:cNvSpPr>
          <p:nvPr>
            <p:ph idx="1"/>
          </p:nvPr>
        </p:nvSpPr>
        <p:spPr/>
        <p:txBody>
          <a:bodyPr>
            <a:normAutofit lnSpcReduction="10000"/>
          </a:bodyPr>
          <a:lstStyle/>
          <a:p>
            <a:pPr eaLnBrk="1" hangingPunct="1"/>
            <a:r>
              <a:rPr lang="en-US" dirty="0" smtClean="0">
                <a:ea typeface="ＭＳ Ｐゴシック" pitchFamily="34" charset="-128"/>
              </a:rPr>
              <a:t>Assess pulse and respiration before, during, and after activity</a:t>
            </a:r>
          </a:p>
          <a:p>
            <a:pPr eaLnBrk="1" hangingPunct="1"/>
            <a:r>
              <a:rPr lang="en-US" dirty="0" smtClean="0">
                <a:ea typeface="ＭＳ Ｐゴシック" pitchFamily="34" charset="-128"/>
              </a:rPr>
              <a:t>Monitor laboratory values, </a:t>
            </a:r>
            <a:r>
              <a:rPr lang="en-US" dirty="0" smtClean="0">
                <a:ea typeface="ＭＳ Ｐゴシック" pitchFamily="34" charset="-128"/>
              </a:rPr>
              <a:t>x-ray </a:t>
            </a:r>
            <a:r>
              <a:rPr lang="en-US" dirty="0" smtClean="0">
                <a:ea typeface="ＭＳ Ｐゴシック" pitchFamily="34" charset="-128"/>
              </a:rPr>
              <a:t>reports, and results of other diagnostic studies</a:t>
            </a:r>
          </a:p>
          <a:p>
            <a:pPr eaLnBrk="1" hangingPunct="1"/>
            <a:r>
              <a:rPr lang="en-US" dirty="0" smtClean="0">
                <a:ea typeface="ＭＳ Ｐゴシック" pitchFamily="34" charset="-128"/>
              </a:rPr>
              <a:t>Observe respiratory effort, including the use of accessory muscles</a:t>
            </a:r>
          </a:p>
          <a:p>
            <a:pPr eaLnBrk="1" hangingPunct="1"/>
            <a:r>
              <a:rPr lang="en-US" dirty="0" smtClean="0">
                <a:ea typeface="ＭＳ Ｐゴシック" pitchFamily="34" charset="-128"/>
              </a:rPr>
              <a:t>Evaluate oxygenation by observing for signs of </a:t>
            </a:r>
            <a:r>
              <a:rPr lang="en-US" dirty="0" smtClean="0">
                <a:ea typeface="ＭＳ Ｐゴシック" pitchFamily="34" charset="-128"/>
              </a:rPr>
              <a:t>cyanosis, pulse ox </a:t>
            </a:r>
            <a:r>
              <a:rPr lang="en-US" dirty="0" smtClean="0">
                <a:ea typeface="ＭＳ Ｐゴシック" pitchFamily="34" charset="-128"/>
              </a:rPr>
              <a:t>and by checking capillary refill time</a:t>
            </a:r>
          </a:p>
        </p:txBody>
      </p:sp>
      <p:sp>
        <p:nvSpPr>
          <p:cNvPr id="5939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5939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3DCA363-3693-491D-98BC-EEAD13D75C80}" type="slidenum">
              <a:rPr lang="en-US" sz="1000" smtClean="0">
                <a:latin typeface="Arial" charset="0"/>
              </a:rPr>
              <a:pPr eaLnBrk="1" hangingPunct="1"/>
              <a:t>55</a:t>
            </a:fld>
            <a:endParaRPr lang="en-US" sz="1000" smtClean="0">
              <a:latin typeface="Arial" charset="0"/>
            </a:endParaRPr>
          </a:p>
        </p:txBody>
      </p:sp>
    </p:spTree>
    <p:extLst>
      <p:ext uri="{BB962C8B-B14F-4D97-AF65-F5344CB8AC3E}">
        <p14:creationId xmlns:p14="http://schemas.microsoft.com/office/powerpoint/2010/main" val="4005238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r>
              <a:rPr lang="en-US" smtClean="0">
                <a:ea typeface="ＭＳ Ｐゴシック" pitchFamily="34" charset="-128"/>
              </a:rPr>
              <a:t>Nursing Interventions (cont.)</a:t>
            </a:r>
          </a:p>
        </p:txBody>
      </p:sp>
      <p:sp>
        <p:nvSpPr>
          <p:cNvPr id="60419" name="Rectangle 5"/>
          <p:cNvSpPr>
            <a:spLocks noGrp="1" noChangeArrowheads="1"/>
          </p:cNvSpPr>
          <p:nvPr>
            <p:ph idx="1"/>
          </p:nvPr>
        </p:nvSpPr>
        <p:spPr/>
        <p:txBody>
          <a:bodyPr>
            <a:normAutofit fontScale="92500" lnSpcReduction="10000"/>
          </a:bodyPr>
          <a:lstStyle/>
          <a:p>
            <a:pPr eaLnBrk="1" hangingPunct="1"/>
            <a:r>
              <a:rPr lang="en-US" smtClean="0">
                <a:ea typeface="ＭＳ Ｐゴシック" pitchFamily="34" charset="-128"/>
              </a:rPr>
              <a:t>Assess peripheral pulses, particularly in the lower extremities</a:t>
            </a:r>
          </a:p>
          <a:p>
            <a:pPr eaLnBrk="1" hangingPunct="1"/>
            <a:r>
              <a:rPr lang="en-US" smtClean="0">
                <a:ea typeface="ＭＳ Ｐゴシック" pitchFamily="34" charset="-128"/>
              </a:rPr>
              <a:t>Position to maximize chest expansion and encourage frequent changes of position</a:t>
            </a:r>
          </a:p>
          <a:p>
            <a:pPr eaLnBrk="1" hangingPunct="1"/>
            <a:r>
              <a:rPr lang="en-US" smtClean="0">
                <a:ea typeface="ＭＳ Ｐゴシック" pitchFamily="34" charset="-128"/>
              </a:rPr>
              <a:t>Clear secretions and teach effective coughing</a:t>
            </a:r>
          </a:p>
          <a:p>
            <a:pPr eaLnBrk="1" hangingPunct="1"/>
            <a:r>
              <a:rPr lang="en-US" smtClean="0">
                <a:ea typeface="ＭＳ Ｐゴシック" pitchFamily="34" charset="-128"/>
              </a:rPr>
              <a:t>Administer medication as ordered to promote cardiovascular and respiratory function</a:t>
            </a:r>
          </a:p>
          <a:p>
            <a:pPr eaLnBrk="1" hangingPunct="1"/>
            <a:r>
              <a:rPr lang="en-US" smtClean="0">
                <a:ea typeface="ＭＳ Ｐゴシック" pitchFamily="34" charset="-128"/>
              </a:rPr>
              <a:t>Administer supplemental oxygen as ordered</a:t>
            </a:r>
          </a:p>
          <a:p>
            <a:pPr eaLnBrk="1" hangingPunct="1"/>
            <a:r>
              <a:rPr lang="en-US" smtClean="0">
                <a:ea typeface="ＭＳ Ｐゴシック" pitchFamily="34" charset="-128"/>
              </a:rPr>
              <a:t>Use spirometers to improve ventilation</a:t>
            </a:r>
          </a:p>
        </p:txBody>
      </p:sp>
      <p:sp>
        <p:nvSpPr>
          <p:cNvPr id="6042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6042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568DCDD-4AF6-4FAC-ACD6-565DBD03BC9F}" type="slidenum">
              <a:rPr lang="en-US" sz="1000" smtClean="0">
                <a:latin typeface="Arial" charset="0"/>
              </a:rPr>
              <a:pPr eaLnBrk="1" hangingPunct="1"/>
              <a:t>56</a:t>
            </a:fld>
            <a:endParaRPr lang="en-US" sz="1000" smtClean="0">
              <a:latin typeface="Arial" charset="0"/>
            </a:endParaRPr>
          </a:p>
        </p:txBody>
      </p:sp>
    </p:spTree>
    <p:extLst>
      <p:ext uri="{BB962C8B-B14F-4D97-AF65-F5344CB8AC3E}">
        <p14:creationId xmlns:p14="http://schemas.microsoft.com/office/powerpoint/2010/main" val="4196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ea typeface="ＭＳ Ｐゴシック" pitchFamily="34" charset="-128"/>
              </a:rPr>
              <a:t>Nasal Cannula</a:t>
            </a:r>
          </a:p>
        </p:txBody>
      </p:sp>
      <p:pic>
        <p:nvPicPr>
          <p:cNvPr id="61443" name="Content Placeholder 4" descr="f20-07-A05423.tif"/>
          <p:cNvPicPr>
            <a:picLocks noGrp="1" noChangeAspect="1"/>
          </p:cNvPicPr>
          <p:nvPr>
            <p:ph idx="1"/>
          </p:nvPr>
        </p:nvPicPr>
        <p:blipFill>
          <a:blip r:embed="rId3">
            <a:extLst>
              <a:ext uri="{28A0092B-C50C-407E-A947-70E740481C1C}">
                <a14:useLocalDpi xmlns:a14="http://schemas.microsoft.com/office/drawing/2010/main" val="0"/>
              </a:ext>
            </a:extLst>
          </a:blip>
          <a:srcRect l="-78229" r="-78229"/>
          <a:stretch>
            <a:fillRect/>
          </a:stretch>
        </p:blipFill>
        <p:spPr>
          <a:xfrm>
            <a:off x="219075" y="1333500"/>
            <a:ext cx="8620125" cy="4940300"/>
          </a:xfrm>
        </p:spPr>
      </p:pic>
      <p:sp>
        <p:nvSpPr>
          <p:cNvPr id="6144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6144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AE70845-DAA2-443B-BA11-8DBF0BDA22E5}" type="slidenum">
              <a:rPr lang="en-US" sz="1000" smtClean="0">
                <a:latin typeface="Arial" charset="0"/>
              </a:rPr>
              <a:pPr eaLnBrk="1" hangingPunct="1"/>
              <a:t>57</a:t>
            </a:fld>
            <a:endParaRPr lang="en-US" sz="1000" smtClean="0">
              <a:latin typeface="Arial" charset="0"/>
            </a:endParaRPr>
          </a:p>
        </p:txBody>
      </p:sp>
    </p:spTree>
    <p:extLst>
      <p:ext uri="{BB962C8B-B14F-4D97-AF65-F5344CB8AC3E}">
        <p14:creationId xmlns:p14="http://schemas.microsoft.com/office/powerpoint/2010/main" val="781063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mtClean="0">
                <a:ea typeface="ＭＳ Ｐゴシック" pitchFamily="34" charset="-128"/>
              </a:rPr>
              <a:t>Portable Oxygen Cylinder</a:t>
            </a:r>
          </a:p>
        </p:txBody>
      </p:sp>
      <p:pic>
        <p:nvPicPr>
          <p:cNvPr id="62467" name="Content Placeholder 4" descr="f20-08-A05423.tif"/>
          <p:cNvPicPr>
            <a:picLocks noGrp="1" noChangeAspect="1"/>
          </p:cNvPicPr>
          <p:nvPr>
            <p:ph idx="1"/>
          </p:nvPr>
        </p:nvPicPr>
        <p:blipFill>
          <a:blip r:embed="rId3">
            <a:extLst>
              <a:ext uri="{28A0092B-C50C-407E-A947-70E740481C1C}">
                <a14:useLocalDpi xmlns:a14="http://schemas.microsoft.com/office/drawing/2010/main" val="0"/>
              </a:ext>
            </a:extLst>
          </a:blip>
          <a:srcRect l="-79466" r="-79466"/>
          <a:stretch>
            <a:fillRect/>
          </a:stretch>
        </p:blipFill>
        <p:spPr>
          <a:xfrm>
            <a:off x="311150" y="1371600"/>
            <a:ext cx="8375650" cy="4800600"/>
          </a:xfrm>
        </p:spPr>
      </p:pic>
      <p:sp>
        <p:nvSpPr>
          <p:cNvPr id="6246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6246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E58B858-4461-4399-AA87-77FFED7F972C}" type="slidenum">
              <a:rPr lang="en-US" sz="1000" smtClean="0">
                <a:latin typeface="Arial" charset="0"/>
              </a:rPr>
              <a:pPr eaLnBrk="1" hangingPunct="1"/>
              <a:t>58</a:t>
            </a:fld>
            <a:endParaRPr lang="en-US" sz="1000" smtClean="0">
              <a:latin typeface="Arial" charset="0"/>
            </a:endParaRPr>
          </a:p>
        </p:txBody>
      </p:sp>
    </p:spTree>
    <p:extLst>
      <p:ext uri="{BB962C8B-B14F-4D97-AF65-F5344CB8AC3E}">
        <p14:creationId xmlns:p14="http://schemas.microsoft.com/office/powerpoint/2010/main" val="405178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ctrTitle" sz="quarter"/>
          </p:nvPr>
        </p:nvSpPr>
        <p:spPr/>
        <p:txBody>
          <a:bodyPr/>
          <a:lstStyle/>
          <a:p>
            <a:pPr eaLnBrk="1" hangingPunct="1"/>
            <a:r>
              <a:rPr lang="en-US" smtClean="0">
                <a:ea typeface="ＭＳ Ｐゴシック" pitchFamily="34" charset="-128"/>
              </a:rPr>
              <a:t>Nursing Process for </a:t>
            </a:r>
            <a:br>
              <a:rPr lang="en-US" smtClean="0">
                <a:ea typeface="ＭＳ Ｐゴシック" pitchFamily="34" charset="-128"/>
              </a:rPr>
            </a:br>
            <a:r>
              <a:rPr lang="en-US" smtClean="0">
                <a:ea typeface="ＭＳ Ｐゴシック" pitchFamily="34" charset="-128"/>
              </a:rPr>
              <a:t>Self-Care Deficits</a:t>
            </a:r>
          </a:p>
        </p:txBody>
      </p:sp>
      <p:sp>
        <p:nvSpPr>
          <p:cNvPr id="6553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6554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05B1E42-8258-4845-87E8-4C1CC461B5F9}" type="slidenum">
              <a:rPr lang="en-US" sz="1000" smtClean="0">
                <a:latin typeface="Arial" charset="0"/>
              </a:rPr>
              <a:pPr eaLnBrk="1" hangingPunct="1"/>
              <a:t>59</a:t>
            </a:fld>
            <a:endParaRPr lang="en-US" sz="1000" smtClean="0">
              <a:latin typeface="Arial" charset="0"/>
            </a:endParaRPr>
          </a:p>
        </p:txBody>
      </p:sp>
    </p:spTree>
    <p:extLst>
      <p:ext uri="{BB962C8B-B14F-4D97-AF65-F5344CB8AC3E}">
        <p14:creationId xmlns:p14="http://schemas.microsoft.com/office/powerpoint/2010/main" val="3893723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14400"/>
            <a:ext cx="4236794" cy="480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022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mtClean="0">
                <a:ea typeface="ＭＳ Ｐゴシック" pitchFamily="34" charset="-128"/>
              </a:rPr>
              <a:t>Assessment</a:t>
            </a:r>
          </a:p>
        </p:txBody>
      </p:sp>
      <p:sp>
        <p:nvSpPr>
          <p:cNvPr id="66563" name="Content Placeholder 2"/>
          <p:cNvSpPr>
            <a:spLocks noGrp="1"/>
          </p:cNvSpPr>
          <p:nvPr>
            <p:ph idx="1"/>
          </p:nvPr>
        </p:nvSpPr>
        <p:spPr/>
        <p:txBody>
          <a:bodyPr/>
          <a:lstStyle/>
          <a:p>
            <a:pPr eaLnBrk="1" hangingPunct="1"/>
            <a:r>
              <a:rPr lang="en-US" smtClean="0">
                <a:ea typeface="ＭＳ Ｐゴシック" pitchFamily="34" charset="-128"/>
              </a:rPr>
              <a:t>Can the person feed himself or herself? If not, what level of assistance is required (0-4)?</a:t>
            </a:r>
          </a:p>
          <a:p>
            <a:pPr lvl="1" eaLnBrk="1" hangingPunct="1"/>
            <a:r>
              <a:rPr lang="en-US" smtClean="0">
                <a:ea typeface="ＭＳ Ｐゴシック" pitchFamily="34" charset="-128"/>
              </a:rPr>
              <a:t>0 = Completely independent</a:t>
            </a:r>
          </a:p>
          <a:p>
            <a:pPr lvl="1" eaLnBrk="1" hangingPunct="1"/>
            <a:r>
              <a:rPr lang="en-US" smtClean="0">
                <a:ea typeface="ＭＳ Ｐゴシック" pitchFamily="34" charset="-128"/>
              </a:rPr>
              <a:t>1 = Requires devices or equipment</a:t>
            </a:r>
          </a:p>
          <a:p>
            <a:pPr lvl="1" eaLnBrk="1" hangingPunct="1"/>
            <a:r>
              <a:rPr lang="en-US" smtClean="0">
                <a:ea typeface="ＭＳ Ｐゴシック" pitchFamily="34" charset="-128"/>
              </a:rPr>
              <a:t>2 = Requires help, supervision, or teaching from another person</a:t>
            </a:r>
          </a:p>
          <a:p>
            <a:pPr lvl="1" eaLnBrk="1" hangingPunct="1"/>
            <a:r>
              <a:rPr lang="en-US" smtClean="0">
                <a:ea typeface="ＭＳ Ｐゴシック" pitchFamily="34" charset="-128"/>
              </a:rPr>
              <a:t>3 = Requires devices and help from another person</a:t>
            </a:r>
          </a:p>
          <a:p>
            <a:pPr lvl="1" eaLnBrk="1" hangingPunct="1"/>
            <a:r>
              <a:rPr lang="en-US" smtClean="0">
                <a:ea typeface="ＭＳ Ｐゴシック" pitchFamily="34" charset="-128"/>
              </a:rPr>
              <a:t>4 = Totally dependent</a:t>
            </a:r>
          </a:p>
        </p:txBody>
      </p:sp>
      <p:sp>
        <p:nvSpPr>
          <p:cNvPr id="6656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6656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E9DD3F8-24F8-4B06-8784-BBA354E449B0}" type="slidenum">
              <a:rPr lang="en-US" sz="1000" smtClean="0">
                <a:latin typeface="Arial" charset="0"/>
              </a:rPr>
              <a:pPr eaLnBrk="1" hangingPunct="1"/>
              <a:t>60</a:t>
            </a:fld>
            <a:endParaRPr lang="en-US" sz="1000" smtClean="0">
              <a:latin typeface="Arial" charset="0"/>
            </a:endParaRPr>
          </a:p>
        </p:txBody>
      </p:sp>
    </p:spTree>
    <p:extLst>
      <p:ext uri="{BB962C8B-B14F-4D97-AF65-F5344CB8AC3E}">
        <p14:creationId xmlns:p14="http://schemas.microsoft.com/office/powerpoint/2010/main" val="3069118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mtClean="0">
                <a:ea typeface="ＭＳ Ｐゴシック" pitchFamily="34" charset="-128"/>
              </a:rPr>
              <a:t>Assessment (cont.)</a:t>
            </a:r>
          </a:p>
        </p:txBody>
      </p:sp>
      <p:sp>
        <p:nvSpPr>
          <p:cNvPr id="67587" name="Content Placeholder 2"/>
          <p:cNvSpPr>
            <a:spLocks noGrp="1"/>
          </p:cNvSpPr>
          <p:nvPr>
            <p:ph idx="1"/>
          </p:nvPr>
        </p:nvSpPr>
        <p:spPr/>
        <p:txBody>
          <a:bodyPr/>
          <a:lstStyle/>
          <a:p>
            <a:pPr eaLnBrk="1" hangingPunct="1"/>
            <a:r>
              <a:rPr lang="en-US" smtClean="0">
                <a:ea typeface="ＭＳ Ｐゴシック" pitchFamily="34" charset="-128"/>
              </a:rPr>
              <a:t>Can the person toilet himself or herself? If not, what level of assistance is required (0-4)?</a:t>
            </a:r>
          </a:p>
          <a:p>
            <a:pPr eaLnBrk="1" hangingPunct="1"/>
            <a:r>
              <a:rPr lang="en-US" smtClean="0">
                <a:ea typeface="ＭＳ Ｐゴシック" pitchFamily="34" charset="-128"/>
              </a:rPr>
              <a:t>Can the person bathe himself or herself? If not, what level of assistance is required (0-4)?</a:t>
            </a:r>
          </a:p>
          <a:p>
            <a:pPr eaLnBrk="1" hangingPunct="1"/>
            <a:r>
              <a:rPr lang="en-US" smtClean="0">
                <a:ea typeface="ＭＳ Ｐゴシック" pitchFamily="34" charset="-128"/>
              </a:rPr>
              <a:t>Can the person dress himself or herself? If not, what level of assistance is required (0-4)?</a:t>
            </a:r>
          </a:p>
        </p:txBody>
      </p:sp>
      <p:sp>
        <p:nvSpPr>
          <p:cNvPr id="6758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6758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D61D5B8-4E10-4EDA-9FEF-F20CDB30F974}" type="slidenum">
              <a:rPr lang="en-US" sz="1000" smtClean="0">
                <a:latin typeface="Arial" charset="0"/>
              </a:rPr>
              <a:pPr eaLnBrk="1" hangingPunct="1"/>
              <a:t>61</a:t>
            </a:fld>
            <a:endParaRPr lang="en-US" sz="1000" smtClean="0">
              <a:latin typeface="Arial" charset="0"/>
            </a:endParaRPr>
          </a:p>
        </p:txBody>
      </p:sp>
    </p:spTree>
    <p:extLst>
      <p:ext uri="{BB962C8B-B14F-4D97-AF65-F5344CB8AC3E}">
        <p14:creationId xmlns:p14="http://schemas.microsoft.com/office/powerpoint/2010/main" val="491761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mtClean="0">
                <a:ea typeface="ＭＳ Ｐゴシック" pitchFamily="34" charset="-128"/>
              </a:rPr>
              <a:t>Nursing Diagnoses</a:t>
            </a:r>
          </a:p>
        </p:txBody>
      </p:sp>
      <p:sp>
        <p:nvSpPr>
          <p:cNvPr id="68611" name="Content Placeholder 2"/>
          <p:cNvSpPr>
            <a:spLocks noGrp="1"/>
          </p:cNvSpPr>
          <p:nvPr>
            <p:ph idx="1"/>
          </p:nvPr>
        </p:nvSpPr>
        <p:spPr/>
        <p:txBody>
          <a:bodyPr/>
          <a:lstStyle/>
          <a:p>
            <a:pPr eaLnBrk="1" hangingPunct="1"/>
            <a:r>
              <a:rPr lang="en-US" smtClean="0">
                <a:ea typeface="ＭＳ Ｐゴシック" pitchFamily="34" charset="-128"/>
              </a:rPr>
              <a:t>Feeding self-care deficit</a:t>
            </a:r>
          </a:p>
          <a:p>
            <a:pPr eaLnBrk="1" hangingPunct="1"/>
            <a:r>
              <a:rPr lang="en-US" smtClean="0">
                <a:ea typeface="ＭＳ Ｐゴシック" pitchFamily="34" charset="-128"/>
              </a:rPr>
              <a:t>Bathing/hygiene self-care deficit</a:t>
            </a:r>
          </a:p>
          <a:p>
            <a:pPr eaLnBrk="1" hangingPunct="1"/>
            <a:r>
              <a:rPr lang="en-US" smtClean="0">
                <a:ea typeface="ＭＳ Ｐゴシック" pitchFamily="34" charset="-128"/>
              </a:rPr>
              <a:t>Dressing/grooming self-care deficit</a:t>
            </a:r>
          </a:p>
          <a:p>
            <a:pPr eaLnBrk="1" hangingPunct="1"/>
            <a:r>
              <a:rPr lang="en-US" smtClean="0">
                <a:ea typeface="ＭＳ Ｐゴシック" pitchFamily="34" charset="-128"/>
              </a:rPr>
              <a:t>Toileting self-care deficit</a:t>
            </a:r>
          </a:p>
        </p:txBody>
      </p:sp>
      <p:sp>
        <p:nvSpPr>
          <p:cNvPr id="6861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6861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7F37D41-5629-4DFD-9303-3255C468437B}" type="slidenum">
              <a:rPr lang="en-US" sz="1000" smtClean="0">
                <a:latin typeface="Arial" charset="0"/>
              </a:rPr>
              <a:pPr eaLnBrk="1" hangingPunct="1"/>
              <a:t>62</a:t>
            </a:fld>
            <a:endParaRPr lang="en-US" sz="1000" smtClean="0">
              <a:latin typeface="Arial" charset="0"/>
            </a:endParaRPr>
          </a:p>
        </p:txBody>
      </p:sp>
    </p:spTree>
    <p:extLst>
      <p:ext uri="{BB962C8B-B14F-4D97-AF65-F5344CB8AC3E}">
        <p14:creationId xmlns:p14="http://schemas.microsoft.com/office/powerpoint/2010/main" val="3364959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mtClean="0">
                <a:ea typeface="ＭＳ Ｐゴシック" pitchFamily="34" charset="-128"/>
              </a:rPr>
              <a:t>Nursing Goals/Outcomes</a:t>
            </a:r>
          </a:p>
        </p:txBody>
      </p:sp>
      <p:sp>
        <p:nvSpPr>
          <p:cNvPr id="69635" name="Content Placeholder 2"/>
          <p:cNvSpPr>
            <a:spLocks noGrp="1"/>
          </p:cNvSpPr>
          <p:nvPr>
            <p:ph idx="1"/>
          </p:nvPr>
        </p:nvSpPr>
        <p:spPr/>
        <p:txBody>
          <a:bodyPr/>
          <a:lstStyle/>
          <a:p>
            <a:pPr eaLnBrk="1" hangingPunct="1"/>
            <a:r>
              <a:rPr lang="en-US" smtClean="0">
                <a:ea typeface="ＭＳ Ｐゴシック" pitchFamily="34" charset="-128"/>
              </a:rPr>
              <a:t>Perform self-care at the highest possible level within limitations</a:t>
            </a:r>
          </a:p>
          <a:p>
            <a:pPr eaLnBrk="1" hangingPunct="1"/>
            <a:r>
              <a:rPr lang="en-US" smtClean="0">
                <a:ea typeface="ＭＳ Ｐゴシック" pitchFamily="34" charset="-128"/>
              </a:rPr>
              <a:t>Demonstrate the use of modified techniques and assistive devices to accomplish self-care</a:t>
            </a:r>
          </a:p>
          <a:p>
            <a:pPr eaLnBrk="1" hangingPunct="1"/>
            <a:r>
              <a:rPr lang="en-US" smtClean="0">
                <a:ea typeface="ＭＳ Ｐゴシック" pitchFamily="34" charset="-128"/>
              </a:rPr>
              <a:t>Verbalize improved self-esteem related to self-care abilities</a:t>
            </a:r>
          </a:p>
          <a:p>
            <a:pPr eaLnBrk="1" hangingPunct="1"/>
            <a:r>
              <a:rPr lang="en-US" smtClean="0">
                <a:ea typeface="ＭＳ Ｐゴシック" pitchFamily="34" charset="-128"/>
              </a:rPr>
              <a:t>Identify resources that are available to provide assistance</a:t>
            </a:r>
          </a:p>
        </p:txBody>
      </p:sp>
      <p:sp>
        <p:nvSpPr>
          <p:cNvPr id="6963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6963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E7BBE9D-DBF8-4001-8EAD-C156B93A6C8A}" type="slidenum">
              <a:rPr lang="en-US" sz="1000" smtClean="0">
                <a:latin typeface="Arial" charset="0"/>
              </a:rPr>
              <a:pPr eaLnBrk="1" hangingPunct="1"/>
              <a:t>63</a:t>
            </a:fld>
            <a:endParaRPr lang="en-US" sz="1000" smtClean="0">
              <a:latin typeface="Arial" charset="0"/>
            </a:endParaRPr>
          </a:p>
        </p:txBody>
      </p:sp>
    </p:spTree>
    <p:extLst>
      <p:ext uri="{BB962C8B-B14F-4D97-AF65-F5344CB8AC3E}">
        <p14:creationId xmlns:p14="http://schemas.microsoft.com/office/powerpoint/2010/main" val="3138008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ea typeface="ＭＳ Ｐゴシック" pitchFamily="34" charset="-128"/>
              </a:rPr>
              <a:t>Devices to Assist with ADLs</a:t>
            </a:r>
          </a:p>
        </p:txBody>
      </p:sp>
      <p:pic>
        <p:nvPicPr>
          <p:cNvPr id="72707" name="Content Placeholder 4" descr="f20-09AE-A05423.eps"/>
          <p:cNvPicPr>
            <a:picLocks noGrp="1" noChangeAspect="1"/>
          </p:cNvPicPr>
          <p:nvPr>
            <p:ph idx="1"/>
          </p:nvPr>
        </p:nvPicPr>
        <p:blipFill>
          <a:blip r:embed="rId3">
            <a:extLst>
              <a:ext uri="{28A0092B-C50C-407E-A947-70E740481C1C}">
                <a14:useLocalDpi xmlns:a14="http://schemas.microsoft.com/office/drawing/2010/main" val="0"/>
              </a:ext>
            </a:extLst>
          </a:blip>
          <a:srcRect l="-64792" r="-64792"/>
          <a:stretch>
            <a:fillRect/>
          </a:stretch>
        </p:blipFill>
        <p:spPr>
          <a:xfrm>
            <a:off x="522288" y="1435100"/>
            <a:ext cx="8266112" cy="4737100"/>
          </a:xfrm>
        </p:spPr>
      </p:pic>
      <p:sp>
        <p:nvSpPr>
          <p:cNvPr id="7270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7270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312816A-D399-4436-AE37-13A92A8BE395}" type="slidenum">
              <a:rPr lang="en-US" sz="1000" smtClean="0">
                <a:latin typeface="Arial" charset="0"/>
              </a:rPr>
              <a:pPr eaLnBrk="1" hangingPunct="1"/>
              <a:t>64</a:t>
            </a:fld>
            <a:endParaRPr lang="en-US" sz="1000" smtClean="0">
              <a:latin typeface="Arial" charset="0"/>
            </a:endParaRPr>
          </a:p>
        </p:txBody>
      </p:sp>
    </p:spTree>
    <p:extLst>
      <p:ext uri="{BB962C8B-B14F-4D97-AF65-F5344CB8AC3E}">
        <p14:creationId xmlns:p14="http://schemas.microsoft.com/office/powerpoint/2010/main" val="19396968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ea typeface="ＭＳ Ｐゴシック" pitchFamily="34" charset="-128"/>
              </a:rPr>
              <a:t>Devices to Assist with Self-Care</a:t>
            </a:r>
          </a:p>
        </p:txBody>
      </p:sp>
      <p:pic>
        <p:nvPicPr>
          <p:cNvPr id="73731" name="Content Placeholder 4" descr="f20-10AC-A05423.eps"/>
          <p:cNvPicPr>
            <a:picLocks noGrp="1" noChangeAspect="1"/>
          </p:cNvPicPr>
          <p:nvPr>
            <p:ph idx="1"/>
          </p:nvPr>
        </p:nvPicPr>
        <p:blipFill>
          <a:blip r:embed="rId3">
            <a:extLst>
              <a:ext uri="{28A0092B-C50C-407E-A947-70E740481C1C}">
                <a14:useLocalDpi xmlns:a14="http://schemas.microsoft.com/office/drawing/2010/main" val="0"/>
              </a:ext>
            </a:extLst>
          </a:blip>
          <a:srcRect l="-38268" r="-38268"/>
          <a:stretch>
            <a:fillRect/>
          </a:stretch>
        </p:blipFill>
        <p:spPr>
          <a:xfrm>
            <a:off x="436563" y="1346200"/>
            <a:ext cx="8288337" cy="4749800"/>
          </a:xfrm>
        </p:spPr>
      </p:pic>
      <p:sp>
        <p:nvSpPr>
          <p:cNvPr id="7373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7373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FA683CB-54A6-45A6-B05C-5C9968488B9E}" type="slidenum">
              <a:rPr lang="en-US" sz="1000" smtClean="0">
                <a:latin typeface="Arial" charset="0"/>
              </a:rPr>
              <a:pPr eaLnBrk="1" hangingPunct="1"/>
              <a:t>65</a:t>
            </a:fld>
            <a:endParaRPr lang="en-US" sz="1000" smtClean="0">
              <a:latin typeface="Arial" charset="0"/>
            </a:endParaRPr>
          </a:p>
        </p:txBody>
      </p:sp>
    </p:spTree>
    <p:extLst>
      <p:ext uri="{BB962C8B-B14F-4D97-AF65-F5344CB8AC3E}">
        <p14:creationId xmlns:p14="http://schemas.microsoft.com/office/powerpoint/2010/main" val="262004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mtClean="0">
                <a:ea typeface="ＭＳ Ｐゴシック" pitchFamily="34" charset="-128"/>
              </a:rPr>
              <a:t>Modified Eating Utensil</a:t>
            </a:r>
          </a:p>
        </p:txBody>
      </p:sp>
      <p:pic>
        <p:nvPicPr>
          <p:cNvPr id="74755" name="Content Placeholder 4" descr="f20-11-A05423.tif"/>
          <p:cNvPicPr>
            <a:picLocks noGrp="1" noChangeAspect="1"/>
          </p:cNvPicPr>
          <p:nvPr>
            <p:ph idx="1"/>
          </p:nvPr>
        </p:nvPicPr>
        <p:blipFill>
          <a:blip r:embed="rId3">
            <a:extLst>
              <a:ext uri="{28A0092B-C50C-407E-A947-70E740481C1C}">
                <a14:useLocalDpi xmlns:a14="http://schemas.microsoft.com/office/drawing/2010/main" val="0"/>
              </a:ext>
            </a:extLst>
          </a:blip>
          <a:srcRect l="-16982" r="-16982"/>
          <a:stretch>
            <a:fillRect/>
          </a:stretch>
        </p:blipFill>
        <p:spPr/>
      </p:pic>
      <p:sp>
        <p:nvSpPr>
          <p:cNvPr id="7475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7475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0F61442-E66B-403E-A1F1-8CF4476CB47D}" type="slidenum">
              <a:rPr lang="en-US" sz="1000" smtClean="0">
                <a:latin typeface="Arial" charset="0"/>
              </a:rPr>
              <a:pPr eaLnBrk="1" hangingPunct="1"/>
              <a:t>66</a:t>
            </a:fld>
            <a:endParaRPr lang="en-US" sz="1000" smtClean="0">
              <a:latin typeface="Arial" charset="0"/>
            </a:endParaRPr>
          </a:p>
        </p:txBody>
      </p:sp>
    </p:spTree>
    <p:extLst>
      <p:ext uri="{BB962C8B-B14F-4D97-AF65-F5344CB8AC3E}">
        <p14:creationId xmlns:p14="http://schemas.microsoft.com/office/powerpoint/2010/main" val="2924937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ea typeface="ＭＳ Ｐゴシック" pitchFamily="34" charset="-128"/>
              </a:rPr>
              <a:t>Bathtub with Grab Bars</a:t>
            </a:r>
          </a:p>
        </p:txBody>
      </p:sp>
      <p:pic>
        <p:nvPicPr>
          <p:cNvPr id="75779" name="Content Placeholder 5" descr="f20-12-A05423.tif"/>
          <p:cNvPicPr>
            <a:picLocks noGrp="1" noChangeAspect="1"/>
          </p:cNvPicPr>
          <p:nvPr>
            <p:ph idx="1"/>
          </p:nvPr>
        </p:nvPicPr>
        <p:blipFill>
          <a:blip r:embed="rId3">
            <a:extLst>
              <a:ext uri="{28A0092B-C50C-407E-A947-70E740481C1C}">
                <a14:useLocalDpi xmlns:a14="http://schemas.microsoft.com/office/drawing/2010/main" val="0"/>
              </a:ext>
            </a:extLst>
          </a:blip>
          <a:srcRect l="-6610" r="-6610"/>
          <a:stretch>
            <a:fillRect/>
          </a:stretch>
        </p:blipFill>
        <p:spPr/>
      </p:pic>
      <p:sp>
        <p:nvSpPr>
          <p:cNvPr id="7578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7578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69E26C5-C4AA-42DF-89E8-8CE2E13B989E}" type="slidenum">
              <a:rPr lang="en-US" sz="1000" smtClean="0">
                <a:latin typeface="Arial" charset="0"/>
              </a:rPr>
              <a:pPr eaLnBrk="1" hangingPunct="1"/>
              <a:t>67</a:t>
            </a:fld>
            <a:endParaRPr lang="en-US" sz="1000" smtClean="0">
              <a:latin typeface="Arial" charset="0"/>
            </a:endParaRPr>
          </a:p>
        </p:txBody>
      </p:sp>
    </p:spTree>
    <p:extLst>
      <p:ext uri="{BB962C8B-B14F-4D97-AF65-F5344CB8AC3E}">
        <p14:creationId xmlns:p14="http://schemas.microsoft.com/office/powerpoint/2010/main" val="21314643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685800" y="228600"/>
            <a:ext cx="7772400" cy="1612900"/>
          </a:xfrm>
        </p:spPr>
        <p:txBody>
          <a:bodyPr>
            <a:normAutofit fontScale="90000"/>
          </a:bodyPr>
          <a:lstStyle/>
          <a:p>
            <a:pPr eaLnBrk="1" hangingPunct="1"/>
            <a:r>
              <a:rPr lang="en-US" smtClean="0">
                <a:ea typeface="ＭＳ Ｐゴシック" pitchFamily="34" charset="-128"/>
              </a:rPr>
              <a:t>Negative Attitudes: </a:t>
            </a:r>
            <a:br>
              <a:rPr lang="en-US" smtClean="0">
                <a:ea typeface="ＭＳ Ｐゴシック" pitchFamily="34" charset="-128"/>
              </a:rPr>
            </a:br>
            <a:r>
              <a:rPr lang="en-US" smtClean="0">
                <a:ea typeface="ＭＳ Ｐゴシック" pitchFamily="34" charset="-128"/>
              </a:rPr>
              <a:t>The Controlling or Custodial Focus</a:t>
            </a:r>
          </a:p>
        </p:txBody>
      </p:sp>
      <p:sp>
        <p:nvSpPr>
          <p:cNvPr id="91139" name="Content Placeholder 2"/>
          <p:cNvSpPr>
            <a:spLocks noGrp="1"/>
          </p:cNvSpPr>
          <p:nvPr>
            <p:ph idx="1"/>
          </p:nvPr>
        </p:nvSpPr>
        <p:spPr>
          <a:xfrm>
            <a:off x="685800" y="2120900"/>
            <a:ext cx="7772400" cy="3975100"/>
          </a:xfrm>
        </p:spPr>
        <p:txBody>
          <a:bodyPr/>
          <a:lstStyle/>
          <a:p>
            <a:pPr eaLnBrk="1" hangingPunct="1"/>
            <a:r>
              <a:rPr lang="en-US" dirty="0" smtClean="0">
                <a:ea typeface="ＭＳ Ｐゴシック" pitchFamily="34" charset="-128"/>
              </a:rPr>
              <a:t>Nurses who take a negative view of aging see it as a process of deterioration and loss</a:t>
            </a:r>
          </a:p>
          <a:p>
            <a:pPr eaLnBrk="1" hangingPunct="1"/>
            <a:r>
              <a:rPr lang="en-US" dirty="0" smtClean="0">
                <a:ea typeface="ＭＳ Ｐゴシック" pitchFamily="34" charset="-128"/>
              </a:rPr>
              <a:t>see </a:t>
            </a:r>
            <a:r>
              <a:rPr lang="en-US" dirty="0" smtClean="0">
                <a:ea typeface="ＭＳ Ｐゴシック" pitchFamily="34" charset="-128"/>
              </a:rPr>
              <a:t>little potential for </a:t>
            </a:r>
            <a:r>
              <a:rPr lang="en-US" dirty="0" smtClean="0">
                <a:ea typeface="ＭＳ Ｐゴシック" pitchFamily="34" charset="-128"/>
              </a:rPr>
              <a:t>improvement</a:t>
            </a:r>
            <a:endParaRPr lang="en-US" dirty="0" smtClean="0">
              <a:ea typeface="ＭＳ Ｐゴシック" pitchFamily="34" charset="-128"/>
            </a:endParaRPr>
          </a:p>
          <a:p>
            <a:pPr eaLnBrk="1" hangingPunct="1"/>
            <a:r>
              <a:rPr lang="en-US" dirty="0" smtClean="0">
                <a:ea typeface="ＭＳ Ｐゴシック" pitchFamily="34" charset="-128"/>
              </a:rPr>
              <a:t>Maintenance of function is supported, but no improvement or higher level of functioning is expected or encouraged</a:t>
            </a:r>
          </a:p>
        </p:txBody>
      </p:sp>
      <p:sp>
        <p:nvSpPr>
          <p:cNvPr id="9114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9114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F3B6F64-96C1-4FEE-9247-6941735FB1F1}" type="slidenum">
              <a:rPr lang="en-US" sz="1000" smtClean="0">
                <a:latin typeface="Arial" charset="0"/>
              </a:rPr>
              <a:pPr eaLnBrk="1" hangingPunct="1"/>
              <a:t>68</a:t>
            </a:fld>
            <a:endParaRPr lang="en-US" sz="1000" smtClean="0">
              <a:latin typeface="Arial" charset="0"/>
            </a:endParaRPr>
          </a:p>
        </p:txBody>
      </p:sp>
    </p:spTree>
    <p:extLst>
      <p:ext uri="{BB962C8B-B14F-4D97-AF65-F5344CB8AC3E}">
        <p14:creationId xmlns:p14="http://schemas.microsoft.com/office/powerpoint/2010/main" val="1692478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685800" y="228600"/>
            <a:ext cx="7772400" cy="1600200"/>
          </a:xfrm>
        </p:spPr>
        <p:txBody>
          <a:bodyPr>
            <a:normAutofit fontScale="90000"/>
          </a:bodyPr>
          <a:lstStyle/>
          <a:p>
            <a:pPr eaLnBrk="1" hangingPunct="1"/>
            <a:r>
              <a:rPr lang="en-US" smtClean="0">
                <a:ea typeface="ＭＳ Ｐゴシック" pitchFamily="34" charset="-128"/>
              </a:rPr>
              <a:t>Negative Attitudes: </a:t>
            </a:r>
            <a:br>
              <a:rPr lang="en-US" smtClean="0">
                <a:ea typeface="ＭＳ Ｐゴシック" pitchFamily="34" charset="-128"/>
              </a:rPr>
            </a:br>
            <a:r>
              <a:rPr lang="en-US" smtClean="0">
                <a:ea typeface="ＭＳ Ｐゴシック" pitchFamily="34" charset="-128"/>
              </a:rPr>
              <a:t>The Controlling or Custodial Focus (cont.)</a:t>
            </a:r>
          </a:p>
        </p:txBody>
      </p:sp>
      <p:sp>
        <p:nvSpPr>
          <p:cNvPr id="92163" name="Content Placeholder 2"/>
          <p:cNvSpPr>
            <a:spLocks noGrp="1"/>
          </p:cNvSpPr>
          <p:nvPr>
            <p:ph idx="1"/>
          </p:nvPr>
        </p:nvSpPr>
        <p:spPr>
          <a:xfrm>
            <a:off x="685800" y="2108200"/>
            <a:ext cx="7772400" cy="3987800"/>
          </a:xfrm>
        </p:spPr>
        <p:txBody>
          <a:bodyPr/>
          <a:lstStyle/>
          <a:p>
            <a:pPr eaLnBrk="1" hangingPunct="1"/>
            <a:r>
              <a:rPr lang="en-US" smtClean="0">
                <a:ea typeface="ＭＳ Ｐゴシック" pitchFamily="34" charset="-128"/>
              </a:rPr>
              <a:t>Care plan is often limited to physiologic and safety concerns</a:t>
            </a:r>
          </a:p>
          <a:p>
            <a:pPr eaLnBrk="1" hangingPunct="1"/>
            <a:r>
              <a:rPr lang="en-US" smtClean="0">
                <a:ea typeface="ＭＳ Ｐゴシック" pitchFamily="34" charset="-128"/>
              </a:rPr>
              <a:t>Negative attitudes that older adults themselves have may lead to declining function</a:t>
            </a:r>
          </a:p>
        </p:txBody>
      </p:sp>
      <p:sp>
        <p:nvSpPr>
          <p:cNvPr id="9216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9216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1C07068-1C4E-460D-AD4A-DFC17ADF0693}" type="slidenum">
              <a:rPr lang="en-US" sz="1000" smtClean="0">
                <a:latin typeface="Arial" charset="0"/>
              </a:rPr>
              <a:pPr eaLnBrk="1" hangingPunct="1"/>
              <a:t>69</a:t>
            </a:fld>
            <a:endParaRPr lang="en-US" sz="1000" smtClean="0">
              <a:latin typeface="Arial" charset="0"/>
            </a:endParaRPr>
          </a:p>
        </p:txBody>
      </p:sp>
    </p:spTree>
    <p:extLst>
      <p:ext uri="{BB962C8B-B14F-4D97-AF65-F5344CB8AC3E}">
        <p14:creationId xmlns:p14="http://schemas.microsoft.com/office/powerpoint/2010/main" val="2624909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Changes in the Ability to Perform or Tolerate Activity</a:t>
            </a:r>
          </a:p>
        </p:txBody>
      </p:sp>
      <p:sp>
        <p:nvSpPr>
          <p:cNvPr id="8195" name="Rectangle 5"/>
          <p:cNvSpPr>
            <a:spLocks noGrp="1" noChangeArrowheads="1"/>
          </p:cNvSpPr>
          <p:nvPr>
            <p:ph idx="1"/>
          </p:nvPr>
        </p:nvSpPr>
        <p:spPr/>
        <p:txBody>
          <a:bodyPr/>
          <a:lstStyle/>
          <a:p>
            <a:pPr eaLnBrk="1" hangingPunct="1"/>
            <a:r>
              <a:rPr lang="en-US" dirty="0" smtClean="0">
                <a:ea typeface="ＭＳ Ｐゴシック" pitchFamily="34" charset="-128"/>
              </a:rPr>
              <a:t>The speed of nerve transmission slows</a:t>
            </a:r>
          </a:p>
          <a:p>
            <a:pPr eaLnBrk="1" hangingPunct="1"/>
            <a:r>
              <a:rPr lang="en-US" dirty="0" smtClean="0">
                <a:ea typeface="ＭＳ Ｐゴシック" pitchFamily="34" charset="-128"/>
              </a:rPr>
              <a:t>Loss of muscle mass</a:t>
            </a:r>
          </a:p>
          <a:p>
            <a:pPr eaLnBrk="1" hangingPunct="1"/>
            <a:r>
              <a:rPr lang="en-US" dirty="0" smtClean="0">
                <a:ea typeface="ＭＳ Ｐゴシック" pitchFamily="34" charset="-128"/>
              </a:rPr>
              <a:t>Loss of cushioning cartilage</a:t>
            </a:r>
          </a:p>
          <a:p>
            <a:pPr eaLnBrk="1" hangingPunct="1"/>
            <a:r>
              <a:rPr lang="en-US" dirty="0" smtClean="0">
                <a:ea typeface="ＭＳ Ｐゴシック" pitchFamily="34" charset="-128"/>
              </a:rPr>
              <a:t>Agility-the </a:t>
            </a:r>
            <a:r>
              <a:rPr lang="en-US" dirty="0" smtClean="0">
                <a:ea typeface="ＭＳ Ｐゴシック" pitchFamily="34" charset="-128"/>
              </a:rPr>
              <a:t>ability to move quickly and smoothly, decreases with age</a:t>
            </a:r>
          </a:p>
        </p:txBody>
      </p:sp>
      <p:sp>
        <p:nvSpPr>
          <p:cNvPr id="819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819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E8EF9D4-8D40-4DC5-94E6-F8ABC790C12E}" type="slidenum">
              <a:rPr lang="en-US" sz="1000" smtClean="0">
                <a:latin typeface="Arial" charset="0"/>
              </a:rPr>
              <a:pPr eaLnBrk="1" hangingPunct="1"/>
              <a:t>7</a:t>
            </a:fld>
            <a:endParaRPr lang="en-US" sz="1000" smtClean="0">
              <a:latin typeface="Arial" charset="0"/>
            </a:endParaRPr>
          </a:p>
        </p:txBody>
      </p:sp>
    </p:spTree>
    <p:extLst>
      <p:ext uri="{BB962C8B-B14F-4D97-AF65-F5344CB8AC3E}">
        <p14:creationId xmlns:p14="http://schemas.microsoft.com/office/powerpoint/2010/main" val="566212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Positive Attitudes: </a:t>
            </a:r>
            <a:br>
              <a:rPr lang="en-US" smtClean="0">
                <a:ea typeface="ＭＳ Ｐゴシック" pitchFamily="34" charset="-128"/>
              </a:rPr>
            </a:br>
            <a:r>
              <a:rPr lang="en-US" smtClean="0">
                <a:ea typeface="ＭＳ Ｐゴシック" pitchFamily="34" charset="-128"/>
              </a:rPr>
              <a:t>The Rehabilitative Focus</a:t>
            </a:r>
          </a:p>
        </p:txBody>
      </p:sp>
      <p:sp>
        <p:nvSpPr>
          <p:cNvPr id="93187" name="Rectangle 5"/>
          <p:cNvSpPr>
            <a:spLocks noGrp="1" noChangeArrowheads="1"/>
          </p:cNvSpPr>
          <p:nvPr>
            <p:ph idx="1"/>
          </p:nvPr>
        </p:nvSpPr>
        <p:spPr/>
        <p:txBody>
          <a:bodyPr/>
          <a:lstStyle/>
          <a:p>
            <a:pPr eaLnBrk="1" hangingPunct="1"/>
            <a:r>
              <a:rPr lang="en-US" dirty="0" smtClean="0">
                <a:ea typeface="ＭＳ Ｐゴシック" pitchFamily="34" charset="-128"/>
              </a:rPr>
              <a:t>Nurses who have a positive attitude toward aging recognize that most older people have a great deal of unused and often unrecognized potential</a:t>
            </a:r>
          </a:p>
          <a:p>
            <a:pPr eaLnBrk="1" hangingPunct="1"/>
            <a:r>
              <a:rPr lang="en-US" dirty="0" smtClean="0">
                <a:ea typeface="ＭＳ Ｐゴシック" pitchFamily="34" charset="-128"/>
              </a:rPr>
              <a:t>A rehabilitative care focus addresses both the actual and potential problems that older adults are likely to experience</a:t>
            </a:r>
          </a:p>
        </p:txBody>
      </p:sp>
      <p:sp>
        <p:nvSpPr>
          <p:cNvPr id="9318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9318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76D5BC0-DBF7-47F1-9D1F-10FC90EC0EEF}" type="slidenum">
              <a:rPr lang="en-US" sz="1000" smtClean="0">
                <a:latin typeface="Arial" charset="0"/>
              </a:rPr>
              <a:pPr eaLnBrk="1" hangingPunct="1"/>
              <a:t>70</a:t>
            </a:fld>
            <a:endParaRPr lang="en-US" sz="1000" smtClean="0">
              <a:latin typeface="Arial" charset="0"/>
            </a:endParaRPr>
          </a:p>
        </p:txBody>
      </p:sp>
    </p:spTree>
    <p:extLst>
      <p:ext uri="{BB962C8B-B14F-4D97-AF65-F5344CB8AC3E}">
        <p14:creationId xmlns:p14="http://schemas.microsoft.com/office/powerpoint/2010/main" val="447670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Positive Attitudes: </a:t>
            </a:r>
            <a:br>
              <a:rPr lang="en-US" smtClean="0">
                <a:ea typeface="ＭＳ Ｐゴシック" pitchFamily="34" charset="-128"/>
              </a:rPr>
            </a:br>
            <a:r>
              <a:rPr lang="en-US" smtClean="0">
                <a:ea typeface="ＭＳ Ｐゴシック" pitchFamily="34" charset="-128"/>
              </a:rPr>
              <a:t>The Rehabilitative Focus (cont.)</a:t>
            </a:r>
          </a:p>
        </p:txBody>
      </p:sp>
      <p:sp>
        <p:nvSpPr>
          <p:cNvPr id="94211" name="Rectangle 5"/>
          <p:cNvSpPr>
            <a:spLocks noGrp="1" noChangeArrowheads="1"/>
          </p:cNvSpPr>
          <p:nvPr>
            <p:ph idx="1"/>
          </p:nvPr>
        </p:nvSpPr>
        <p:spPr/>
        <p:txBody>
          <a:bodyPr/>
          <a:lstStyle/>
          <a:p>
            <a:pPr eaLnBrk="1" hangingPunct="1"/>
            <a:r>
              <a:rPr lang="en-US" dirty="0" smtClean="0">
                <a:ea typeface="ＭＳ Ｐゴシック" pitchFamily="34" charset="-128"/>
              </a:rPr>
              <a:t>To plan care with a rehabilitative focus, nurses must do the following</a:t>
            </a:r>
          </a:p>
          <a:p>
            <a:pPr lvl="1" eaLnBrk="1" hangingPunct="1"/>
            <a:r>
              <a:rPr lang="en-US" dirty="0" smtClean="0">
                <a:ea typeface="ＭＳ Ｐゴシック" pitchFamily="34" charset="-128"/>
              </a:rPr>
              <a:t>Individuals have </a:t>
            </a:r>
            <a:r>
              <a:rPr lang="en-US" dirty="0" smtClean="0">
                <a:ea typeface="ＭＳ Ｐゴシック" pitchFamily="34" charset="-128"/>
              </a:rPr>
              <a:t>intrinsic worth that exceeds their limitations</a:t>
            </a:r>
          </a:p>
          <a:p>
            <a:pPr lvl="1" eaLnBrk="1" hangingPunct="1"/>
            <a:r>
              <a:rPr lang="en-US" dirty="0" smtClean="0">
                <a:ea typeface="ＭＳ Ｐゴシック" pitchFamily="34" charset="-128"/>
              </a:rPr>
              <a:t>Accept that older adults have the right to make informed decisions regarding their care</a:t>
            </a:r>
          </a:p>
        </p:txBody>
      </p:sp>
      <p:sp>
        <p:nvSpPr>
          <p:cNvPr id="9421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9421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5B9907D-B03A-42EE-AD47-8F6DF442B787}" type="slidenum">
              <a:rPr lang="en-US" sz="1000" smtClean="0">
                <a:latin typeface="Arial" charset="0"/>
              </a:rPr>
              <a:pPr eaLnBrk="1" hangingPunct="1"/>
              <a:t>71</a:t>
            </a:fld>
            <a:endParaRPr lang="en-US" sz="1000" smtClean="0">
              <a:latin typeface="Arial" charset="0"/>
            </a:endParaRPr>
          </a:p>
        </p:txBody>
      </p:sp>
    </p:spTree>
    <p:extLst>
      <p:ext uri="{BB962C8B-B14F-4D97-AF65-F5344CB8AC3E}">
        <p14:creationId xmlns:p14="http://schemas.microsoft.com/office/powerpoint/2010/main" val="2959326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Positive Attitudes: </a:t>
            </a:r>
            <a:br>
              <a:rPr lang="en-US" smtClean="0">
                <a:ea typeface="ＭＳ Ｐゴシック" pitchFamily="34" charset="-128"/>
              </a:rPr>
            </a:br>
            <a:r>
              <a:rPr lang="en-US" smtClean="0">
                <a:ea typeface="ＭＳ Ｐゴシック" pitchFamily="34" charset="-128"/>
              </a:rPr>
              <a:t>The Rehabilitative Focus (cont.)</a:t>
            </a:r>
            <a:endParaRPr lang="en-GB" smtClean="0">
              <a:ea typeface="ＭＳ Ｐゴシック" pitchFamily="34" charset="-128"/>
            </a:endParaRPr>
          </a:p>
        </p:txBody>
      </p:sp>
      <p:sp>
        <p:nvSpPr>
          <p:cNvPr id="95235" name="Rectangle 5"/>
          <p:cNvSpPr>
            <a:spLocks noGrp="1" noChangeArrowheads="1"/>
          </p:cNvSpPr>
          <p:nvPr>
            <p:ph idx="1"/>
          </p:nvPr>
        </p:nvSpPr>
        <p:spPr/>
        <p:txBody>
          <a:bodyPr/>
          <a:lstStyle/>
          <a:p>
            <a:pPr eaLnBrk="1" hangingPunct="1"/>
            <a:r>
              <a:rPr lang="en-US" dirty="0" smtClean="0">
                <a:ea typeface="ＭＳ Ｐゴシック" pitchFamily="34" charset="-128"/>
              </a:rPr>
              <a:t>To plan care with a rehabilitative focus, nurses must do the following (cont.)</a:t>
            </a:r>
          </a:p>
          <a:p>
            <a:pPr lvl="1" eaLnBrk="1" hangingPunct="1"/>
            <a:r>
              <a:rPr lang="en-US" dirty="0" smtClean="0">
                <a:ea typeface="ＭＳ Ｐゴシック" pitchFamily="34" charset="-128"/>
              </a:rPr>
              <a:t>Recognize </a:t>
            </a:r>
            <a:r>
              <a:rPr lang="en-US" dirty="0" smtClean="0">
                <a:ea typeface="ＭＳ Ｐゴシック" pitchFamily="34" charset="-128"/>
              </a:rPr>
              <a:t>loss </a:t>
            </a:r>
            <a:r>
              <a:rPr lang="en-US" dirty="0" smtClean="0">
                <a:ea typeface="ＭＳ Ｐゴシック" pitchFamily="34" charset="-128"/>
              </a:rPr>
              <a:t>of function </a:t>
            </a:r>
            <a:r>
              <a:rPr lang="en-US" dirty="0" smtClean="0">
                <a:ea typeface="ＭＳ Ｐゴシック" pitchFamily="34" charset="-128"/>
              </a:rPr>
              <a:t>has </a:t>
            </a:r>
            <a:r>
              <a:rPr lang="en-US" dirty="0" smtClean="0">
                <a:ea typeface="ＭＳ Ｐゴシック" pitchFamily="34" charset="-128"/>
              </a:rPr>
              <a:t>a serious impact on </a:t>
            </a:r>
            <a:r>
              <a:rPr lang="en-US" dirty="0" smtClean="0">
                <a:ea typeface="ＭＳ Ｐゴシック" pitchFamily="34" charset="-128"/>
              </a:rPr>
              <a:t>individuals, their families &amp; significant </a:t>
            </a:r>
            <a:r>
              <a:rPr lang="en-US" dirty="0" smtClean="0">
                <a:ea typeface="ＭＳ Ｐゴシック" pitchFamily="34" charset="-128"/>
              </a:rPr>
              <a:t>other(s)</a:t>
            </a:r>
          </a:p>
          <a:p>
            <a:pPr lvl="1" eaLnBrk="1" hangingPunct="1"/>
            <a:r>
              <a:rPr lang="en-US" dirty="0" smtClean="0">
                <a:ea typeface="ＭＳ Ｐゴシック" pitchFamily="34" charset="-128"/>
              </a:rPr>
              <a:t>Recognize that </a:t>
            </a:r>
            <a:r>
              <a:rPr lang="en-US" dirty="0" smtClean="0">
                <a:ea typeface="ＭＳ Ｐゴシック" pitchFamily="34" charset="-128"/>
              </a:rPr>
              <a:t>the client, their </a:t>
            </a:r>
            <a:r>
              <a:rPr lang="en-US" dirty="0" smtClean="0">
                <a:ea typeface="ＭＳ Ｐゴシック" pitchFamily="34" charset="-128"/>
              </a:rPr>
              <a:t>families, and significant other(s) are important members of the health team and that all should play a role in decision making whenever possible</a:t>
            </a:r>
          </a:p>
        </p:txBody>
      </p:sp>
      <p:sp>
        <p:nvSpPr>
          <p:cNvPr id="9523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9523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DDE831C-A8E9-4165-BF40-B9A3546A1AF5}" type="slidenum">
              <a:rPr lang="en-US" sz="1000" smtClean="0">
                <a:latin typeface="Arial" charset="0"/>
              </a:rPr>
              <a:pPr eaLnBrk="1" hangingPunct="1"/>
              <a:t>72</a:t>
            </a:fld>
            <a:endParaRPr lang="en-US" sz="1000" smtClean="0">
              <a:latin typeface="Arial" charset="0"/>
            </a:endParaRPr>
          </a:p>
        </p:txBody>
      </p:sp>
    </p:spTree>
    <p:extLst>
      <p:ext uri="{BB962C8B-B14F-4D97-AF65-F5344CB8AC3E}">
        <p14:creationId xmlns:p14="http://schemas.microsoft.com/office/powerpoint/2010/main" val="36216218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ctrTitle" sz="quarter"/>
          </p:nvPr>
        </p:nvSpPr>
        <p:spPr>
          <a:xfrm>
            <a:off x="685800" y="304801"/>
            <a:ext cx="7772400" cy="1066799"/>
          </a:xfrm>
        </p:spPr>
        <p:txBody>
          <a:bodyPr/>
          <a:lstStyle/>
          <a:p>
            <a:pPr eaLnBrk="1" hangingPunct="1"/>
            <a:r>
              <a:rPr lang="en-US" dirty="0" smtClean="0">
                <a:ea typeface="ＭＳ Ｐゴシック" pitchFamily="34" charset="-128"/>
              </a:rPr>
              <a:t>Chapter 20</a:t>
            </a:r>
          </a:p>
        </p:txBody>
      </p:sp>
      <p:sp>
        <p:nvSpPr>
          <p:cNvPr id="13315" name="Rectangle 5"/>
          <p:cNvSpPr>
            <a:spLocks noGrp="1" noChangeArrowheads="1"/>
          </p:cNvSpPr>
          <p:nvPr>
            <p:ph type="subTitle" sz="quarter" idx="1"/>
          </p:nvPr>
        </p:nvSpPr>
        <p:spPr>
          <a:xfrm>
            <a:off x="1371600" y="1295400"/>
            <a:ext cx="6400800" cy="4343400"/>
          </a:xfrm>
          <a:ln/>
        </p:spPr>
        <p:txBody>
          <a:bodyPr/>
          <a:lstStyle/>
          <a:p>
            <a:pPr eaLnBrk="1" hangingPunct="1">
              <a:buFont typeface="Arial" charset="0"/>
              <a:buNone/>
            </a:pPr>
            <a:r>
              <a:rPr lang="en-US" dirty="0" smtClean="0">
                <a:ea typeface="ＭＳ Ｐゴシック" pitchFamily="34" charset="-128"/>
              </a:rPr>
              <a:t>Sleep and </a:t>
            </a:r>
            <a:r>
              <a:rPr lang="en-US" dirty="0" smtClean="0">
                <a:ea typeface="ＭＳ Ｐゴシック" pitchFamily="34" charset="-128"/>
              </a:rPr>
              <a:t>Rest</a:t>
            </a:r>
          </a:p>
          <a:p>
            <a:pPr eaLnBrk="1" hangingPunct="1">
              <a:buFont typeface="Arial" charset="0"/>
              <a:buNone/>
            </a:pPr>
            <a:endParaRPr lang="en-US" dirty="0" smtClean="0">
              <a:ea typeface="ＭＳ Ｐゴシック" pitchFamily="34" charset="-128"/>
            </a:endParaRPr>
          </a:p>
        </p:txBody>
      </p:sp>
      <p:sp>
        <p:nvSpPr>
          <p:cNvPr id="1331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1331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0B2B6A4-6F6C-4832-959F-C2530597AD7F}" type="slidenum">
              <a:rPr lang="en-US" sz="1000" smtClean="0">
                <a:latin typeface="Arial" charset="0"/>
              </a:rPr>
              <a:pPr eaLnBrk="1" hangingPunct="1"/>
              <a:t>73</a:t>
            </a:fld>
            <a:endParaRPr lang="en-US" sz="1000" smtClean="0">
              <a:latin typeface="Arial"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087" y="2286000"/>
            <a:ext cx="39338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25071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n-US" smtClean="0">
                <a:ea typeface="ＭＳ Ｐゴシック" pitchFamily="34" charset="-128"/>
              </a:rPr>
              <a:t>Sleep-Rest Health Patterns</a:t>
            </a:r>
          </a:p>
        </p:txBody>
      </p:sp>
      <p:sp>
        <p:nvSpPr>
          <p:cNvPr id="18435" name="Rectangle 5"/>
          <p:cNvSpPr>
            <a:spLocks noGrp="1" noChangeArrowheads="1"/>
          </p:cNvSpPr>
          <p:nvPr>
            <p:ph idx="1"/>
          </p:nvPr>
        </p:nvSpPr>
        <p:spPr/>
        <p:txBody>
          <a:bodyPr/>
          <a:lstStyle/>
          <a:p>
            <a:pPr eaLnBrk="1" hangingPunct="1"/>
            <a:r>
              <a:rPr lang="en-US" dirty="0" smtClean="0">
                <a:ea typeface="ＭＳ Ｐゴシック" pitchFamily="34" charset="-128"/>
              </a:rPr>
              <a:t>sleep</a:t>
            </a:r>
            <a:r>
              <a:rPr lang="en-US" dirty="0" smtClean="0">
                <a:ea typeface="ＭＳ Ｐゴシック" pitchFamily="34" charset="-128"/>
              </a:rPr>
              <a:t>, </a:t>
            </a:r>
            <a:r>
              <a:rPr lang="en-US" dirty="0" smtClean="0">
                <a:ea typeface="ＭＳ Ｐゴシック" pitchFamily="34" charset="-128"/>
              </a:rPr>
              <a:t>rest &amp; relaxation during a </a:t>
            </a:r>
            <a:r>
              <a:rPr lang="en-US" dirty="0" smtClean="0">
                <a:ea typeface="ＭＳ Ｐゴシック" pitchFamily="34" charset="-128"/>
              </a:rPr>
              <a:t>24-hour day</a:t>
            </a:r>
          </a:p>
          <a:p>
            <a:pPr eaLnBrk="1" hangingPunct="1"/>
            <a:r>
              <a:rPr lang="en-US" dirty="0" smtClean="0">
                <a:ea typeface="ＭＳ Ｐゴシック" pitchFamily="34" charset="-128"/>
              </a:rPr>
              <a:t>Individual perceptions, rituals, and aids used to promote sleep and rest</a:t>
            </a:r>
          </a:p>
          <a:p>
            <a:pPr eaLnBrk="1" hangingPunct="1"/>
            <a:r>
              <a:rPr lang="en-US" dirty="0" smtClean="0">
                <a:ea typeface="ＭＳ Ｐゴシック" pitchFamily="34" charset="-128"/>
              </a:rPr>
              <a:t>Sleep </a:t>
            </a:r>
            <a:r>
              <a:rPr lang="en-US" dirty="0" smtClean="0">
                <a:ea typeface="ＭＳ Ｐゴシック" pitchFamily="34" charset="-128"/>
              </a:rPr>
              <a:t>allows </a:t>
            </a:r>
            <a:r>
              <a:rPr lang="en-US" dirty="0" smtClean="0">
                <a:ea typeface="ＭＳ Ｐゴシック" pitchFamily="34" charset="-128"/>
              </a:rPr>
              <a:t>the body time to rejuvenate and respond to the stresses of daily living</a:t>
            </a:r>
          </a:p>
        </p:txBody>
      </p:sp>
      <p:sp>
        <p:nvSpPr>
          <p:cNvPr id="1843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1843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E72396D-5E86-4A56-A971-A8AFAD637593}" type="slidenum">
              <a:rPr lang="en-US" sz="1000" smtClean="0">
                <a:latin typeface="Arial" charset="0"/>
              </a:rPr>
              <a:pPr eaLnBrk="1" hangingPunct="1"/>
              <a:t>74</a:t>
            </a:fld>
            <a:endParaRPr lang="en-US" sz="1000" smtClean="0">
              <a:latin typeface="Arial" charset="0"/>
            </a:endParaRPr>
          </a:p>
        </p:txBody>
      </p:sp>
    </p:spTree>
    <p:extLst>
      <p:ext uri="{BB962C8B-B14F-4D97-AF65-F5344CB8AC3E}">
        <p14:creationId xmlns:p14="http://schemas.microsoft.com/office/powerpoint/2010/main" val="8822525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pPr eaLnBrk="1" hangingPunct="1"/>
            <a:r>
              <a:rPr lang="en-US" smtClean="0">
                <a:ea typeface="ＭＳ Ｐゴシック" pitchFamily="34" charset="-128"/>
              </a:rPr>
              <a:t>Normal Sleep and Rest</a:t>
            </a:r>
          </a:p>
        </p:txBody>
      </p:sp>
      <p:sp>
        <p:nvSpPr>
          <p:cNvPr id="19459" name="Rectangle 5"/>
          <p:cNvSpPr>
            <a:spLocks noGrp="1" noChangeArrowheads="1"/>
          </p:cNvSpPr>
          <p:nvPr>
            <p:ph idx="1"/>
          </p:nvPr>
        </p:nvSpPr>
        <p:spPr/>
        <p:txBody>
          <a:bodyPr>
            <a:normAutofit lnSpcReduction="10000"/>
          </a:bodyPr>
          <a:lstStyle/>
          <a:p>
            <a:pPr eaLnBrk="1" hangingPunct="1"/>
            <a:r>
              <a:rPr lang="en-US" dirty="0" smtClean="0">
                <a:ea typeface="ＭＳ Ｐゴシック" pitchFamily="34" charset="-128"/>
              </a:rPr>
              <a:t>pattern </a:t>
            </a:r>
            <a:r>
              <a:rPr lang="en-US" dirty="0" smtClean="0">
                <a:ea typeface="ＭＳ Ｐゴシック" pitchFamily="34" charset="-128"/>
              </a:rPr>
              <a:t>that repeats approximately every 24 </a:t>
            </a:r>
            <a:r>
              <a:rPr lang="en-US" dirty="0" smtClean="0">
                <a:ea typeface="ＭＳ Ｐゴシック" pitchFamily="34" charset="-128"/>
              </a:rPr>
              <a:t>hours</a:t>
            </a:r>
          </a:p>
          <a:p>
            <a:pPr lvl="1"/>
            <a:r>
              <a:rPr lang="en-US" dirty="0">
                <a:ea typeface="ＭＳ Ｐゴシック" pitchFamily="34" charset="-128"/>
              </a:rPr>
              <a:t>individuals </a:t>
            </a:r>
            <a:r>
              <a:rPr lang="en-US" dirty="0" smtClean="0">
                <a:ea typeface="ＭＳ Ｐゴシック" pitchFamily="34" charset="-128"/>
              </a:rPr>
              <a:t>unique </a:t>
            </a:r>
            <a:r>
              <a:rPr lang="en-US" dirty="0">
                <a:ea typeface="ＭＳ Ｐゴシック" pitchFamily="34" charset="-128"/>
              </a:rPr>
              <a:t>patterns for waking and sleeping</a:t>
            </a:r>
          </a:p>
          <a:p>
            <a:pPr lvl="1"/>
            <a:endParaRPr lang="en-US" dirty="0" smtClean="0">
              <a:ea typeface="ＭＳ Ｐゴシック" pitchFamily="34" charset="-128"/>
            </a:endParaRPr>
          </a:p>
          <a:p>
            <a:pPr eaLnBrk="1" hangingPunct="1"/>
            <a:r>
              <a:rPr lang="en-US" dirty="0" smtClean="0">
                <a:ea typeface="ＭＳ Ｐゴシック" pitchFamily="34" charset="-128"/>
              </a:rPr>
              <a:t>Circadian or diurnal rhythm</a:t>
            </a:r>
          </a:p>
          <a:p>
            <a:pPr lvl="1" eaLnBrk="1" hangingPunct="1"/>
            <a:r>
              <a:rPr lang="en-US" dirty="0" smtClean="0">
                <a:ea typeface="ＭＳ Ｐゴシック" pitchFamily="34" charset="-128"/>
              </a:rPr>
              <a:t>The 24-hour cycle occurs in response to the day-night cycle of the </a:t>
            </a:r>
            <a:r>
              <a:rPr lang="en-US" dirty="0" smtClean="0">
                <a:ea typeface="ＭＳ Ｐゴシック" pitchFamily="34" charset="-128"/>
              </a:rPr>
              <a:t>sun</a:t>
            </a:r>
          </a:p>
          <a:p>
            <a:pPr lvl="1" eaLnBrk="1" hangingPunct="1"/>
            <a:r>
              <a:rPr lang="en-US" dirty="0" smtClean="0">
                <a:ea typeface="ＭＳ Ｐゴシック" pitchFamily="34" charset="-128"/>
              </a:rPr>
              <a:t>ICU psychosis…..</a:t>
            </a:r>
            <a:endParaRPr lang="en-US" dirty="0" smtClean="0">
              <a:ea typeface="ＭＳ Ｐゴシック" pitchFamily="34" charset="-128"/>
            </a:endParaRPr>
          </a:p>
        </p:txBody>
      </p:sp>
      <p:sp>
        <p:nvSpPr>
          <p:cNvPr id="1946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1946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550D7B9-8306-4C7E-A0D9-3B85B8940913}" type="slidenum">
              <a:rPr lang="en-US" sz="1000" smtClean="0">
                <a:latin typeface="Arial" charset="0"/>
              </a:rPr>
              <a:pPr eaLnBrk="1" hangingPunct="1"/>
              <a:t>75</a:t>
            </a:fld>
            <a:endParaRPr lang="en-US" sz="1000" smtClean="0">
              <a:latin typeface="Arial" charset="0"/>
            </a:endParaRPr>
          </a:p>
        </p:txBody>
      </p:sp>
    </p:spTree>
    <p:extLst>
      <p:ext uri="{BB962C8B-B14F-4D97-AF65-F5344CB8AC3E}">
        <p14:creationId xmlns:p14="http://schemas.microsoft.com/office/powerpoint/2010/main" val="4281423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smtClean="0">
                <a:ea typeface="ＭＳ Ｐゴシック" pitchFamily="34" charset="-128"/>
              </a:rPr>
              <a:t>Normal Sleep and Rest (cont.)</a:t>
            </a:r>
            <a:endParaRPr lang="en-GB" smtClean="0">
              <a:ea typeface="ＭＳ Ｐゴシック" pitchFamily="34" charset="-128"/>
            </a:endParaRPr>
          </a:p>
        </p:txBody>
      </p:sp>
      <p:sp>
        <p:nvSpPr>
          <p:cNvPr id="20483" name="Rectangle 5"/>
          <p:cNvSpPr>
            <a:spLocks noGrp="1" noChangeArrowheads="1"/>
          </p:cNvSpPr>
          <p:nvPr>
            <p:ph idx="1"/>
          </p:nvPr>
        </p:nvSpPr>
        <p:spPr/>
        <p:txBody>
          <a:bodyPr/>
          <a:lstStyle/>
          <a:p>
            <a:pPr eaLnBrk="1" hangingPunct="1"/>
            <a:r>
              <a:rPr lang="en-US" dirty="0" smtClean="0">
                <a:ea typeface="ＭＳ Ｐゴシック" pitchFamily="34" charset="-128"/>
              </a:rPr>
              <a:t>Sleep controlled </a:t>
            </a:r>
            <a:r>
              <a:rPr lang="en-US" dirty="0" smtClean="0">
                <a:ea typeface="ＭＳ Ｐゴシック" pitchFamily="34" charset="-128"/>
              </a:rPr>
              <a:t>by release of serotonin </a:t>
            </a:r>
            <a:r>
              <a:rPr lang="en-US" dirty="0" smtClean="0">
                <a:ea typeface="ＭＳ Ｐゴシック" pitchFamily="34" charset="-128"/>
              </a:rPr>
              <a:t>in </a:t>
            </a:r>
            <a:r>
              <a:rPr lang="en-US" dirty="0" smtClean="0">
                <a:ea typeface="ＭＳ Ｐゴシック" pitchFamily="34" charset="-128"/>
              </a:rPr>
              <a:t>the brainstem</a:t>
            </a:r>
          </a:p>
          <a:p>
            <a:pPr eaLnBrk="1" hangingPunct="1"/>
            <a:r>
              <a:rPr lang="en-US" dirty="0" smtClean="0">
                <a:ea typeface="ＭＳ Ｐゴシック" pitchFamily="34" charset="-128"/>
              </a:rPr>
              <a:t>Melatonin, produced by the pineal gland, is released when the level of light decreases</a:t>
            </a:r>
          </a:p>
        </p:txBody>
      </p:sp>
      <p:sp>
        <p:nvSpPr>
          <p:cNvPr id="2048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2048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66BD9EE-4692-4EE7-89AA-132C4ABACD4E}" type="slidenum">
              <a:rPr lang="en-US" sz="1000" smtClean="0">
                <a:latin typeface="Arial" charset="0"/>
              </a:rPr>
              <a:pPr eaLnBrk="1" hangingPunct="1"/>
              <a:t>76</a:t>
            </a:fld>
            <a:endParaRPr lang="en-US" sz="1000" smtClean="0">
              <a:latin typeface="Arial" charset="0"/>
            </a:endParaRPr>
          </a:p>
        </p:txBody>
      </p:sp>
    </p:spTree>
    <p:extLst>
      <p:ext uri="{BB962C8B-B14F-4D97-AF65-F5344CB8AC3E}">
        <p14:creationId xmlns:p14="http://schemas.microsoft.com/office/powerpoint/2010/main" val="2944322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lstStyle/>
          <a:p>
            <a:pPr eaLnBrk="1" hangingPunct="1"/>
            <a:r>
              <a:rPr lang="en-US" smtClean="0">
                <a:ea typeface="ＭＳ Ｐゴシック" pitchFamily="34" charset="-128"/>
              </a:rPr>
              <a:t>The Adult Sleep Cycle</a:t>
            </a:r>
          </a:p>
        </p:txBody>
      </p:sp>
      <p:sp>
        <p:nvSpPr>
          <p:cNvPr id="21507" name="Rectangle 5"/>
          <p:cNvSpPr>
            <a:spLocks noGrp="1" noChangeArrowheads="1"/>
          </p:cNvSpPr>
          <p:nvPr>
            <p:ph idx="1"/>
          </p:nvPr>
        </p:nvSpPr>
        <p:spPr/>
        <p:txBody>
          <a:bodyPr/>
          <a:lstStyle/>
          <a:p>
            <a:pPr eaLnBrk="1" hangingPunct="1"/>
            <a:r>
              <a:rPr lang="en-US" dirty="0" err="1" smtClean="0">
                <a:ea typeface="ＭＳ Ｐゴシック" pitchFamily="34" charset="-128"/>
              </a:rPr>
              <a:t>Presleep</a:t>
            </a:r>
            <a:endParaRPr lang="en-US" dirty="0" smtClean="0">
              <a:ea typeface="ＭＳ Ｐゴシック" pitchFamily="34" charset="-128"/>
            </a:endParaRPr>
          </a:p>
          <a:p>
            <a:pPr lvl="1" eaLnBrk="1" hangingPunct="1"/>
            <a:r>
              <a:rPr lang="en-US" dirty="0" smtClean="0">
                <a:ea typeface="ＭＳ Ｐゴシック" pitchFamily="34" charset="-128"/>
              </a:rPr>
              <a:t>A stage of increased relaxation and drowsiness that typically lasts from 10 to 30 </a:t>
            </a:r>
            <a:r>
              <a:rPr lang="en-US" dirty="0" smtClean="0">
                <a:ea typeface="ＭＳ Ｐゴシック" pitchFamily="34" charset="-128"/>
              </a:rPr>
              <a:t>minutes</a:t>
            </a:r>
          </a:p>
          <a:p>
            <a:pPr lvl="2"/>
            <a:r>
              <a:rPr lang="en-US" dirty="0" smtClean="0">
                <a:ea typeface="ＭＳ Ｐゴシック" pitchFamily="34" charset="-128"/>
              </a:rPr>
              <a:t>About an hour into a lecture….. </a:t>
            </a:r>
          </a:p>
          <a:p>
            <a:pPr lvl="2"/>
            <a:endParaRPr lang="en-US" dirty="0" smtClean="0">
              <a:ea typeface="ＭＳ Ｐゴシック" pitchFamily="34" charset="-128"/>
            </a:endParaRPr>
          </a:p>
        </p:txBody>
      </p:sp>
      <p:sp>
        <p:nvSpPr>
          <p:cNvPr id="2150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2150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B698F05-D7E8-48C5-9287-8C6521D88B9C}" type="slidenum">
              <a:rPr lang="en-US" sz="1000" smtClean="0">
                <a:latin typeface="Arial" charset="0"/>
              </a:rPr>
              <a:pPr eaLnBrk="1" hangingPunct="1"/>
              <a:t>77</a:t>
            </a:fld>
            <a:endParaRPr lang="en-US" sz="1000" smtClean="0">
              <a:latin typeface="Arial"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581400"/>
            <a:ext cx="3429000" cy="302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9610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457200" y="274638"/>
            <a:ext cx="8229600" cy="715962"/>
          </a:xfrm>
        </p:spPr>
        <p:txBody>
          <a:bodyPr>
            <a:normAutofit fontScale="90000"/>
          </a:bodyPr>
          <a:lstStyle/>
          <a:p>
            <a:pPr eaLnBrk="1" hangingPunct="1"/>
            <a:r>
              <a:rPr lang="en-US" dirty="0" smtClean="0">
                <a:ea typeface="ＭＳ Ｐゴシック" pitchFamily="34" charset="-128"/>
              </a:rPr>
              <a:t>The Adult Sleep Cycle (cont.)</a:t>
            </a:r>
          </a:p>
        </p:txBody>
      </p:sp>
      <p:sp>
        <p:nvSpPr>
          <p:cNvPr id="22531" name="Rectangle 5"/>
          <p:cNvSpPr>
            <a:spLocks noGrp="1" noChangeArrowheads="1"/>
          </p:cNvSpPr>
          <p:nvPr>
            <p:ph idx="1"/>
          </p:nvPr>
        </p:nvSpPr>
        <p:spPr>
          <a:xfrm>
            <a:off x="0" y="990600"/>
            <a:ext cx="9144000" cy="5135563"/>
          </a:xfrm>
        </p:spPr>
        <p:txBody>
          <a:bodyPr>
            <a:normAutofit/>
          </a:bodyPr>
          <a:lstStyle/>
          <a:p>
            <a:pPr eaLnBrk="1" hangingPunct="1"/>
            <a:r>
              <a:rPr lang="en-US" dirty="0" smtClean="0">
                <a:ea typeface="ＭＳ Ｐゴシック" pitchFamily="34" charset="-128"/>
              </a:rPr>
              <a:t>Non-REM stages and REM stages</a:t>
            </a:r>
          </a:p>
          <a:p>
            <a:pPr lvl="1" eaLnBrk="1" hangingPunct="1"/>
            <a:r>
              <a:rPr lang="en-US" dirty="0" smtClean="0">
                <a:ea typeface="ＭＳ Ｐゴシック" pitchFamily="34" charset="-128"/>
              </a:rPr>
              <a:t>Four to six complete sleep </a:t>
            </a:r>
            <a:r>
              <a:rPr lang="en-US" dirty="0" smtClean="0">
                <a:ea typeface="ＭＳ Ｐゴシック" pitchFamily="34" charset="-128"/>
              </a:rPr>
              <a:t>cycles-between </a:t>
            </a:r>
            <a:r>
              <a:rPr lang="en-US" dirty="0" smtClean="0">
                <a:ea typeface="ＭＳ Ｐゴシック" pitchFamily="34" charset="-128"/>
              </a:rPr>
              <a:t>1 and 2 hours each</a:t>
            </a:r>
          </a:p>
          <a:p>
            <a:pPr lvl="1" eaLnBrk="1" hangingPunct="1"/>
            <a:r>
              <a:rPr lang="en-US" dirty="0" smtClean="0">
                <a:ea typeface="ＭＳ Ｐゴシック" pitchFamily="34" charset="-128"/>
              </a:rPr>
              <a:t>Cycle=4 non–REM </a:t>
            </a:r>
            <a:r>
              <a:rPr lang="en-US" dirty="0" smtClean="0">
                <a:ea typeface="ＭＳ Ｐゴシック" pitchFamily="34" charset="-128"/>
              </a:rPr>
              <a:t>stages </a:t>
            </a:r>
            <a:r>
              <a:rPr lang="en-US" dirty="0" smtClean="0">
                <a:ea typeface="ＭＳ Ｐゴシック" pitchFamily="34" charset="-128"/>
              </a:rPr>
              <a:t>&amp; 1 </a:t>
            </a:r>
            <a:r>
              <a:rPr lang="en-US" dirty="0" smtClean="0">
                <a:ea typeface="ＭＳ Ｐゴシック" pitchFamily="34" charset="-128"/>
              </a:rPr>
              <a:t>REM stage </a:t>
            </a:r>
          </a:p>
          <a:p>
            <a:pPr lvl="2"/>
            <a:r>
              <a:rPr lang="en-US" dirty="0" smtClean="0">
                <a:ea typeface="ＭＳ Ｐゴシック" pitchFamily="34" charset="-128"/>
              </a:rPr>
              <a:t>As the night’s sleep progresses, REM </a:t>
            </a:r>
            <a:r>
              <a:rPr lang="en-US" dirty="0" smtClean="0">
                <a:ea typeface="ＭＳ Ｐゴシック" pitchFamily="34" charset="-128"/>
              </a:rPr>
              <a:t>gets longer &amp; non-REM </a:t>
            </a:r>
            <a:r>
              <a:rPr lang="en-US" dirty="0" smtClean="0">
                <a:ea typeface="ＭＳ Ｐゴシック" pitchFamily="34" charset="-128"/>
              </a:rPr>
              <a:t>periods </a:t>
            </a:r>
            <a:r>
              <a:rPr lang="en-US" dirty="0" smtClean="0">
                <a:ea typeface="ＭＳ Ｐゴシック" pitchFamily="34" charset="-128"/>
              </a:rPr>
              <a:t>are shorter</a:t>
            </a:r>
            <a:endParaRPr lang="en-US" dirty="0" smtClean="0">
              <a:ea typeface="ＭＳ Ｐゴシック" pitchFamily="34" charset="-128"/>
            </a:endParaRPr>
          </a:p>
          <a:p>
            <a:pPr lvl="1" eaLnBrk="1" hangingPunct="1"/>
            <a:r>
              <a:rPr lang="en-US" dirty="0" smtClean="0">
                <a:ea typeface="ＭＳ Ｐゴシック" pitchFamily="34" charset="-128"/>
              </a:rPr>
              <a:t>If sleep is </a:t>
            </a:r>
            <a:r>
              <a:rPr lang="en-US" dirty="0" smtClean="0">
                <a:ea typeface="ＭＳ Ｐゴシック" pitchFamily="34" charset="-128"/>
              </a:rPr>
              <a:t>interrupted- </a:t>
            </a:r>
            <a:r>
              <a:rPr lang="en-US" dirty="0" smtClean="0">
                <a:ea typeface="ＭＳ Ｐゴシック" pitchFamily="34" charset="-128"/>
              </a:rPr>
              <a:t>the individual goes back to stage 1 of non-REM sleep and begins a new </a:t>
            </a:r>
            <a:r>
              <a:rPr lang="en-US" dirty="0" smtClean="0">
                <a:ea typeface="ＭＳ Ｐゴシック" pitchFamily="34" charset="-128"/>
              </a:rPr>
              <a:t>cycle</a:t>
            </a:r>
          </a:p>
          <a:p>
            <a:pPr lvl="2"/>
            <a:r>
              <a:rPr lang="en-US" dirty="0" err="1" smtClean="0">
                <a:ea typeface="ＭＳ Ｐゴシック" pitchFamily="34" charset="-128"/>
              </a:rPr>
              <a:t>Nocturia</a:t>
            </a:r>
            <a:endParaRPr lang="en-US" dirty="0" smtClean="0">
              <a:ea typeface="ＭＳ Ｐゴシック" pitchFamily="34" charset="-128"/>
            </a:endParaRPr>
          </a:p>
          <a:p>
            <a:pPr lvl="2"/>
            <a:r>
              <a:rPr lang="en-US" dirty="0" smtClean="0">
                <a:ea typeface="ＭＳ Ｐゴシック" pitchFamily="34" charset="-128"/>
              </a:rPr>
              <a:t>Staff disruptions</a:t>
            </a:r>
          </a:p>
          <a:p>
            <a:pPr lvl="2"/>
            <a:r>
              <a:rPr lang="en-US" dirty="0" smtClean="0">
                <a:ea typeface="ＭＳ Ｐゴシック" pitchFamily="34" charset="-128"/>
              </a:rPr>
              <a:t>Room mates; household noise</a:t>
            </a:r>
            <a:endParaRPr lang="en-US" dirty="0" smtClean="0">
              <a:ea typeface="ＭＳ Ｐゴシック" pitchFamily="34" charset="-128"/>
            </a:endParaRPr>
          </a:p>
        </p:txBody>
      </p:sp>
      <p:sp>
        <p:nvSpPr>
          <p:cNvPr id="2253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2253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CC8ABC9-C335-4B5F-B1ED-7DD6F7F0C831}" type="slidenum">
              <a:rPr lang="en-US" sz="1000" smtClean="0">
                <a:latin typeface="Arial" charset="0"/>
              </a:rPr>
              <a:pPr eaLnBrk="1" hangingPunct="1"/>
              <a:t>78</a:t>
            </a:fld>
            <a:endParaRPr lang="en-US" sz="1000" smtClean="0">
              <a:latin typeface="Arial" charset="0"/>
            </a:endParaRPr>
          </a:p>
        </p:txBody>
      </p:sp>
    </p:spTree>
    <p:extLst>
      <p:ext uri="{BB962C8B-B14F-4D97-AF65-F5344CB8AC3E}">
        <p14:creationId xmlns:p14="http://schemas.microsoft.com/office/powerpoint/2010/main" val="28277787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7"/>
          <p:cNvSpPr>
            <a:spLocks noGrp="1" noChangeArrowheads="1"/>
          </p:cNvSpPr>
          <p:nvPr>
            <p:ph type="title"/>
          </p:nvPr>
        </p:nvSpPr>
        <p:spPr/>
        <p:txBody>
          <a:bodyPr/>
          <a:lstStyle/>
          <a:p>
            <a:pPr eaLnBrk="1" hangingPunct="1"/>
            <a:r>
              <a:rPr lang="en-US" smtClean="0">
                <a:ea typeface="ＭＳ Ｐゴシック" pitchFamily="34" charset="-128"/>
              </a:rPr>
              <a:t>The Adult Sleep Cycle (cont.)</a:t>
            </a:r>
          </a:p>
        </p:txBody>
      </p:sp>
      <p:pic>
        <p:nvPicPr>
          <p:cNvPr id="23555" name="Content Placeholder 4" descr="f21-01-A05423.eps"/>
          <p:cNvPicPr>
            <a:picLocks noGrp="1" noChangeAspect="1"/>
          </p:cNvPicPr>
          <p:nvPr>
            <p:ph idx="1"/>
          </p:nvPr>
        </p:nvPicPr>
        <p:blipFill>
          <a:blip r:embed="rId3">
            <a:extLst>
              <a:ext uri="{28A0092B-C50C-407E-A947-70E740481C1C}">
                <a14:useLocalDpi xmlns:a14="http://schemas.microsoft.com/office/drawing/2010/main" val="0"/>
              </a:ext>
            </a:extLst>
          </a:blip>
          <a:srcRect l="-6880" t="5379" r="-6880" b="4301"/>
          <a:stretch>
            <a:fillRect/>
          </a:stretch>
        </p:blipFill>
        <p:spPr>
          <a:xfrm>
            <a:off x="215900" y="1516063"/>
            <a:ext cx="8705850" cy="4505325"/>
          </a:xfrm>
        </p:spPr>
      </p:pic>
      <p:sp>
        <p:nvSpPr>
          <p:cNvPr id="23556" name="Footer Placeholder 4"/>
          <p:cNvSpPr>
            <a:spLocks noGrp="1"/>
          </p:cNvSpPr>
          <p:nvPr>
            <p:ph type="ftr" sz="quarter" idx="10"/>
          </p:nvPr>
        </p:nvSpPr>
        <p:spPr>
          <a:xfrm>
            <a:off x="1371600" y="6629400"/>
            <a:ext cx="1219200" cy="9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2355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35CA07E-0610-4BFC-838E-B0F5F52A0140}" type="slidenum">
              <a:rPr lang="en-US" sz="1000" smtClean="0">
                <a:latin typeface="Arial" charset="0"/>
              </a:rPr>
              <a:pPr eaLnBrk="1" hangingPunct="1"/>
              <a:t>79</a:t>
            </a:fld>
            <a:endParaRPr lang="en-US" sz="1000" smtClean="0">
              <a:latin typeface="Arial" charset="0"/>
            </a:endParaRPr>
          </a:p>
        </p:txBody>
      </p:sp>
    </p:spTree>
    <p:extLst>
      <p:ext uri="{BB962C8B-B14F-4D97-AF65-F5344CB8AC3E}">
        <p14:creationId xmlns:p14="http://schemas.microsoft.com/office/powerpoint/2010/main" val="3475870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8"/>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Changes in the Ability to Perform or Tolerate Activity (cont.)</a:t>
            </a:r>
            <a:endParaRPr lang="en-GB" smtClean="0">
              <a:ea typeface="ＭＳ Ｐゴシック" pitchFamily="34" charset="-128"/>
            </a:endParaRPr>
          </a:p>
        </p:txBody>
      </p:sp>
      <p:sp>
        <p:nvSpPr>
          <p:cNvPr id="9219" name="Rectangle 1029"/>
          <p:cNvSpPr>
            <a:spLocks noGrp="1" noChangeArrowheads="1"/>
          </p:cNvSpPr>
          <p:nvPr>
            <p:ph idx="1"/>
          </p:nvPr>
        </p:nvSpPr>
        <p:spPr/>
        <p:txBody>
          <a:bodyPr/>
          <a:lstStyle/>
          <a:p>
            <a:pPr eaLnBrk="1" hangingPunct="1"/>
            <a:r>
              <a:rPr lang="en-US" dirty="0" smtClean="0">
                <a:ea typeface="ＭＳ Ｐゴシック" pitchFamily="34" charset="-128"/>
              </a:rPr>
              <a:t>Dexterity, the ability to perform fine manipulative </a:t>
            </a:r>
            <a:r>
              <a:rPr lang="en-US" dirty="0" smtClean="0">
                <a:ea typeface="ＭＳ Ｐゴシック" pitchFamily="34" charset="-128"/>
              </a:rPr>
              <a:t>skills decreases </a:t>
            </a:r>
            <a:r>
              <a:rPr lang="en-US" dirty="0" smtClean="0">
                <a:ea typeface="ＭＳ Ｐゴシック" pitchFamily="34" charset="-128"/>
              </a:rPr>
              <a:t>with age</a:t>
            </a:r>
          </a:p>
          <a:p>
            <a:pPr eaLnBrk="1" hangingPunct="1"/>
            <a:r>
              <a:rPr lang="en-US" dirty="0" smtClean="0">
                <a:ea typeface="ＭＳ Ｐゴシック" pitchFamily="34" charset="-128"/>
              </a:rPr>
              <a:t>Decreased stamina</a:t>
            </a:r>
          </a:p>
          <a:p>
            <a:pPr eaLnBrk="1" hangingPunct="1"/>
            <a:r>
              <a:rPr lang="en-US" dirty="0" smtClean="0">
                <a:ea typeface="ＭＳ Ｐゴシック" pitchFamily="34" charset="-128"/>
              </a:rPr>
              <a:t>Coordination of multiple activities </a:t>
            </a:r>
            <a:r>
              <a:rPr lang="en-US" dirty="0" smtClean="0">
                <a:ea typeface="ＭＳ Ｐゴシック" pitchFamily="34" charset="-128"/>
              </a:rPr>
              <a:t>decreases </a:t>
            </a:r>
            <a:r>
              <a:rPr lang="en-US" dirty="0" smtClean="0">
                <a:ea typeface="ＭＳ Ｐゴシック" pitchFamily="34" charset="-128"/>
              </a:rPr>
              <a:t>with aging</a:t>
            </a:r>
          </a:p>
        </p:txBody>
      </p:sp>
      <p:sp>
        <p:nvSpPr>
          <p:cNvPr id="922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sz="1000" dirty="0" smtClean="0">
              <a:latin typeface="Arial" charset="0"/>
            </a:endParaRPr>
          </a:p>
        </p:txBody>
      </p:sp>
      <p:sp>
        <p:nvSpPr>
          <p:cNvPr id="922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F85FDD2-859D-4EAF-B3EA-06894880F524}" type="slidenum">
              <a:rPr lang="en-US" sz="1000" smtClean="0">
                <a:latin typeface="Arial" charset="0"/>
              </a:rPr>
              <a:pPr eaLnBrk="1" hangingPunct="1"/>
              <a:t>8</a:t>
            </a:fld>
            <a:endParaRPr lang="en-US" sz="1000" smtClean="0">
              <a:latin typeface="Arial" charset="0"/>
            </a:endParaRPr>
          </a:p>
        </p:txBody>
      </p:sp>
    </p:spTree>
    <p:extLst>
      <p:ext uri="{BB962C8B-B14F-4D97-AF65-F5344CB8AC3E}">
        <p14:creationId xmlns:p14="http://schemas.microsoft.com/office/powerpoint/2010/main" val="541228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ea typeface="ＭＳ Ｐゴシック" pitchFamily="34" charset="-128"/>
              </a:rPr>
              <a:t>Sleep and Aging</a:t>
            </a:r>
          </a:p>
        </p:txBody>
      </p:sp>
      <p:sp>
        <p:nvSpPr>
          <p:cNvPr id="26627" name="Content Placeholder 2"/>
          <p:cNvSpPr>
            <a:spLocks noGrp="1"/>
          </p:cNvSpPr>
          <p:nvPr>
            <p:ph idx="1"/>
          </p:nvPr>
        </p:nvSpPr>
        <p:spPr/>
        <p:txBody>
          <a:bodyPr/>
          <a:lstStyle/>
          <a:p>
            <a:pPr eaLnBrk="1" hangingPunct="1"/>
            <a:r>
              <a:rPr lang="en-US" dirty="0" smtClean="0">
                <a:ea typeface="ＭＳ Ｐゴシック" pitchFamily="34" charset="-128"/>
              </a:rPr>
              <a:t>Levels </a:t>
            </a:r>
            <a:r>
              <a:rPr lang="en-US" dirty="0" smtClean="0">
                <a:ea typeface="ＭＳ Ｐゴシック" pitchFamily="34" charset="-128"/>
              </a:rPr>
              <a:t>of sleep hormones  </a:t>
            </a:r>
            <a:r>
              <a:rPr lang="en-US" dirty="0" smtClean="0">
                <a:ea typeface="ＭＳ Ｐゴシック" pitchFamily="34" charset="-128"/>
              </a:rPr>
              <a:t>change</a:t>
            </a:r>
          </a:p>
          <a:p>
            <a:pPr eaLnBrk="1" hangingPunct="1"/>
            <a:r>
              <a:rPr lang="en-US" dirty="0" smtClean="0">
                <a:ea typeface="ＭＳ Ｐゴシック" pitchFamily="34" charset="-128"/>
              </a:rPr>
              <a:t>Decreases in melatonin </a:t>
            </a:r>
            <a:r>
              <a:rPr lang="en-US" dirty="0" smtClean="0">
                <a:ea typeface="ＭＳ Ｐゴシック" pitchFamily="34" charset="-128"/>
              </a:rPr>
              <a:t>&amp; </a:t>
            </a:r>
            <a:r>
              <a:rPr lang="en-US" dirty="0" smtClean="0">
                <a:ea typeface="ＭＳ Ｐゴシック" pitchFamily="34" charset="-128"/>
              </a:rPr>
              <a:t>growth </a:t>
            </a:r>
            <a:r>
              <a:rPr lang="en-US" dirty="0" smtClean="0">
                <a:ea typeface="ＭＳ Ｐゴシック" pitchFamily="34" charset="-128"/>
              </a:rPr>
              <a:t>hormone= </a:t>
            </a:r>
            <a:r>
              <a:rPr lang="en-US" dirty="0" smtClean="0">
                <a:ea typeface="ＭＳ Ｐゴシック" pitchFamily="34" charset="-128"/>
              </a:rPr>
              <a:t>shifting in circadian rhythm</a:t>
            </a:r>
          </a:p>
          <a:p>
            <a:pPr lvl="1"/>
            <a:r>
              <a:rPr lang="en-US" dirty="0" smtClean="0">
                <a:ea typeface="ＭＳ Ｐゴシック" pitchFamily="34" charset="-128"/>
              </a:rPr>
              <a:t>sleepy </a:t>
            </a:r>
            <a:r>
              <a:rPr lang="en-US" dirty="0" smtClean="0">
                <a:ea typeface="ＭＳ Ｐゴシック" pitchFamily="34" charset="-128"/>
              </a:rPr>
              <a:t>earlier in the evening </a:t>
            </a:r>
            <a:r>
              <a:rPr lang="en-US" dirty="0" smtClean="0">
                <a:ea typeface="ＭＳ Ｐゴシック" pitchFamily="34" charset="-128"/>
              </a:rPr>
              <a:t>&amp; </a:t>
            </a:r>
            <a:r>
              <a:rPr lang="en-US" dirty="0" smtClean="0">
                <a:ea typeface="ＭＳ Ｐゴシック" pitchFamily="34" charset="-128"/>
              </a:rPr>
              <a:t>awake earlier in the morning.</a:t>
            </a:r>
          </a:p>
        </p:txBody>
      </p:sp>
      <p:sp>
        <p:nvSpPr>
          <p:cNvPr id="2662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2662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79BF23B-FD84-4DC0-A6B3-DCF73BBF00D9}" type="slidenum">
              <a:rPr lang="en-US" sz="1000" smtClean="0">
                <a:latin typeface="Arial" charset="0"/>
              </a:rPr>
              <a:pPr eaLnBrk="1" hangingPunct="1"/>
              <a:t>80</a:t>
            </a:fld>
            <a:endParaRPr lang="en-US" sz="1000" smtClean="0">
              <a:latin typeface="Arial" charset="0"/>
            </a:endParaRPr>
          </a:p>
        </p:txBody>
      </p:sp>
    </p:spTree>
    <p:extLst>
      <p:ext uri="{BB962C8B-B14F-4D97-AF65-F5344CB8AC3E}">
        <p14:creationId xmlns:p14="http://schemas.microsoft.com/office/powerpoint/2010/main" val="105432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pPr eaLnBrk="1" hangingPunct="1"/>
            <a:r>
              <a:rPr lang="en-US" smtClean="0">
                <a:ea typeface="ＭＳ Ｐゴシック" pitchFamily="34" charset="-128"/>
              </a:rPr>
              <a:t>Insomnia</a:t>
            </a:r>
          </a:p>
        </p:txBody>
      </p:sp>
      <p:sp>
        <p:nvSpPr>
          <p:cNvPr id="27651" name="Rectangle 5"/>
          <p:cNvSpPr>
            <a:spLocks noGrp="1" noChangeArrowheads="1"/>
          </p:cNvSpPr>
          <p:nvPr>
            <p:ph idx="1"/>
          </p:nvPr>
        </p:nvSpPr>
        <p:spPr/>
        <p:txBody>
          <a:bodyPr/>
          <a:lstStyle/>
          <a:p>
            <a:pPr eaLnBrk="1" hangingPunct="1"/>
            <a:r>
              <a:rPr lang="en-US" dirty="0" smtClean="0">
                <a:ea typeface="ＭＳ Ｐゴシック" pitchFamily="34" charset="-128"/>
              </a:rPr>
              <a:t>Difficulty falling asleep or remaining </a:t>
            </a:r>
            <a:r>
              <a:rPr lang="en-US" dirty="0" smtClean="0">
                <a:ea typeface="ＭＳ Ｐゴシック" pitchFamily="34" charset="-128"/>
              </a:rPr>
              <a:t>asleep</a:t>
            </a:r>
          </a:p>
          <a:p>
            <a:pPr lvl="1"/>
            <a:r>
              <a:rPr lang="en-US" dirty="0" smtClean="0">
                <a:ea typeface="ＭＳ Ｐゴシック" pitchFamily="34" charset="-128"/>
              </a:rPr>
              <a:t>Also- </a:t>
            </a:r>
            <a:r>
              <a:rPr lang="en-US" dirty="0" smtClean="0">
                <a:ea typeface="ＭＳ Ｐゴシック" pitchFamily="34" charset="-128"/>
              </a:rPr>
              <a:t>the </a:t>
            </a:r>
            <a:r>
              <a:rPr lang="en-US" dirty="0" smtClean="0">
                <a:ea typeface="ＭＳ Ｐゴシック" pitchFamily="34" charset="-128"/>
              </a:rPr>
              <a:t>feeling </a:t>
            </a:r>
            <a:r>
              <a:rPr lang="en-US" dirty="0" smtClean="0">
                <a:ea typeface="ＭＳ Ｐゴシック" pitchFamily="34" charset="-128"/>
              </a:rPr>
              <a:t>that </a:t>
            </a:r>
            <a:r>
              <a:rPr lang="en-US" dirty="0" smtClean="0">
                <a:ea typeface="ＭＳ Ｐゴシック" pitchFamily="34" charset="-128"/>
              </a:rPr>
              <a:t>you’re not </a:t>
            </a:r>
            <a:r>
              <a:rPr lang="en-US" dirty="0" smtClean="0">
                <a:ea typeface="ＭＳ Ｐゴシック" pitchFamily="34" charset="-128"/>
              </a:rPr>
              <a:t>getting enough </a:t>
            </a:r>
            <a:r>
              <a:rPr lang="en-US" dirty="0" smtClean="0">
                <a:ea typeface="ＭＳ Ｐゴシック" pitchFamily="34" charset="-128"/>
              </a:rPr>
              <a:t>sleep</a:t>
            </a:r>
          </a:p>
          <a:p>
            <a:pPr eaLnBrk="1" hangingPunct="1"/>
            <a:endParaRPr lang="en-US" dirty="0" smtClean="0">
              <a:ea typeface="ＭＳ Ｐゴシック" pitchFamily="34" charset="-128"/>
            </a:endParaRPr>
          </a:p>
        </p:txBody>
      </p:sp>
      <p:sp>
        <p:nvSpPr>
          <p:cNvPr id="2765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2765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1A07D8A-B437-4A91-9893-F1D4EECD7FF1}" type="slidenum">
              <a:rPr lang="en-US" sz="1000" smtClean="0">
                <a:latin typeface="Arial" charset="0"/>
              </a:rPr>
              <a:pPr eaLnBrk="1" hangingPunct="1"/>
              <a:t>81</a:t>
            </a:fld>
            <a:endParaRPr lang="en-US" sz="1000" smtClean="0">
              <a:latin typeface="Arial"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562" y="3048000"/>
            <a:ext cx="31908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8059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457200" y="274638"/>
            <a:ext cx="8229600" cy="715962"/>
          </a:xfrm>
        </p:spPr>
        <p:txBody>
          <a:bodyPr>
            <a:normAutofit fontScale="90000"/>
          </a:bodyPr>
          <a:lstStyle/>
          <a:p>
            <a:pPr eaLnBrk="1" hangingPunct="1"/>
            <a:r>
              <a:rPr lang="en-US" dirty="0" smtClean="0">
                <a:ea typeface="ＭＳ Ｐゴシック" pitchFamily="34" charset="-128"/>
              </a:rPr>
              <a:t>Types of Insomnia</a:t>
            </a:r>
          </a:p>
        </p:txBody>
      </p:sp>
      <p:sp>
        <p:nvSpPr>
          <p:cNvPr id="28675" name="Rectangle 5"/>
          <p:cNvSpPr>
            <a:spLocks noGrp="1" noChangeArrowheads="1"/>
          </p:cNvSpPr>
          <p:nvPr>
            <p:ph idx="1"/>
          </p:nvPr>
        </p:nvSpPr>
        <p:spPr>
          <a:xfrm>
            <a:off x="457200" y="990600"/>
            <a:ext cx="8229600" cy="5135563"/>
          </a:xfrm>
        </p:spPr>
        <p:txBody>
          <a:bodyPr/>
          <a:lstStyle/>
          <a:p>
            <a:pPr eaLnBrk="1" hangingPunct="1"/>
            <a:r>
              <a:rPr lang="en-US" dirty="0" smtClean="0">
                <a:ea typeface="ＭＳ Ｐゴシック" pitchFamily="34" charset="-128"/>
              </a:rPr>
              <a:t>Sleep initiation </a:t>
            </a:r>
            <a:r>
              <a:rPr lang="en-US" dirty="0" smtClean="0">
                <a:ea typeface="ＭＳ Ｐゴシック" pitchFamily="34" charset="-128"/>
              </a:rPr>
              <a:t>problems</a:t>
            </a:r>
          </a:p>
          <a:p>
            <a:pPr lvl="1"/>
            <a:r>
              <a:rPr lang="en-US" dirty="0" smtClean="0">
                <a:ea typeface="ＭＳ Ｐゴシック" pitchFamily="34" charset="-128"/>
              </a:rPr>
              <a:t>Can’t fall asleep</a:t>
            </a:r>
            <a:endParaRPr lang="en-US" dirty="0" smtClean="0">
              <a:ea typeface="ＭＳ Ｐゴシック" pitchFamily="34" charset="-128"/>
            </a:endParaRPr>
          </a:p>
          <a:p>
            <a:pPr eaLnBrk="1" hangingPunct="1"/>
            <a:r>
              <a:rPr lang="en-US" dirty="0" smtClean="0">
                <a:ea typeface="ＭＳ Ｐゴシック" pitchFamily="34" charset="-128"/>
              </a:rPr>
              <a:t>Sleep maintenance </a:t>
            </a:r>
            <a:r>
              <a:rPr lang="en-US" dirty="0" smtClean="0">
                <a:ea typeface="ＭＳ Ｐゴシック" pitchFamily="34" charset="-128"/>
              </a:rPr>
              <a:t>problems</a:t>
            </a:r>
          </a:p>
          <a:p>
            <a:pPr lvl="1"/>
            <a:r>
              <a:rPr lang="en-US" dirty="0" smtClean="0">
                <a:ea typeface="ＭＳ Ｐゴシック" pitchFamily="34" charset="-128"/>
              </a:rPr>
              <a:t>Can’t stay asleep</a:t>
            </a:r>
            <a:endParaRPr lang="en-US" dirty="0" smtClean="0">
              <a:ea typeface="ＭＳ Ｐゴシック" pitchFamily="34" charset="-128"/>
            </a:endParaRPr>
          </a:p>
          <a:p>
            <a:pPr eaLnBrk="1" hangingPunct="1"/>
            <a:r>
              <a:rPr lang="en-US" dirty="0" smtClean="0">
                <a:ea typeface="ＭＳ Ｐゴシック" pitchFamily="34" charset="-128"/>
              </a:rPr>
              <a:t>Terminal </a:t>
            </a:r>
            <a:r>
              <a:rPr lang="en-US" dirty="0" smtClean="0">
                <a:ea typeface="ＭＳ Ｐゴシック" pitchFamily="34" charset="-128"/>
              </a:rPr>
              <a:t>insomnia</a:t>
            </a:r>
          </a:p>
          <a:p>
            <a:pPr lvl="1"/>
            <a:r>
              <a:rPr lang="en-US" dirty="0" smtClean="0">
                <a:ea typeface="ＭＳ Ｐゴシック" pitchFamily="34" charset="-128"/>
              </a:rPr>
              <a:t>Sleeping for only a few hours-</a:t>
            </a:r>
          </a:p>
          <a:p>
            <a:pPr lvl="1"/>
            <a:r>
              <a:rPr lang="en-US" dirty="0"/>
              <a:t>emotional stress, pain or physical illness.</a:t>
            </a:r>
            <a:endParaRPr lang="en-US" dirty="0" smtClean="0">
              <a:ea typeface="ＭＳ Ｐゴシック" pitchFamily="34" charset="-128"/>
            </a:endParaRPr>
          </a:p>
        </p:txBody>
      </p:sp>
      <p:sp>
        <p:nvSpPr>
          <p:cNvPr id="2867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2867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ACB0C8C-4F21-4804-95AB-AB2BFC189189}" type="slidenum">
              <a:rPr lang="en-US" sz="1000" smtClean="0">
                <a:latin typeface="Arial" charset="0"/>
              </a:rPr>
              <a:pPr eaLnBrk="1" hangingPunct="1"/>
              <a:t>82</a:t>
            </a:fld>
            <a:endParaRPr lang="en-US" sz="1000" smtClean="0">
              <a:latin typeface="Arial" charset="0"/>
            </a:endParaRPr>
          </a:p>
        </p:txBody>
      </p:sp>
    </p:spTree>
    <p:extLst>
      <p:ext uri="{BB962C8B-B14F-4D97-AF65-F5344CB8AC3E}">
        <p14:creationId xmlns:p14="http://schemas.microsoft.com/office/powerpoint/2010/main" val="27499994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8114"/>
            <a:ext cx="8229600" cy="5988050"/>
          </a:xfrm>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38113"/>
            <a:ext cx="4953000" cy="6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053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Medications Used to </a:t>
            </a:r>
            <a:br>
              <a:rPr lang="en-US" smtClean="0">
                <a:ea typeface="ＭＳ Ｐゴシック" pitchFamily="34" charset="-128"/>
              </a:rPr>
            </a:br>
            <a:r>
              <a:rPr lang="en-US" smtClean="0">
                <a:ea typeface="ＭＳ Ｐゴシック" pitchFamily="34" charset="-128"/>
              </a:rPr>
              <a:t>Promote Sleep</a:t>
            </a:r>
          </a:p>
        </p:txBody>
      </p:sp>
      <p:sp>
        <p:nvSpPr>
          <p:cNvPr id="29699" name="Content Placeholder 3"/>
          <p:cNvSpPr>
            <a:spLocks noGrp="1"/>
          </p:cNvSpPr>
          <p:nvPr>
            <p:ph idx="1"/>
          </p:nvPr>
        </p:nvSpPr>
        <p:spPr/>
        <p:txBody>
          <a:bodyPr>
            <a:normAutofit lnSpcReduction="10000"/>
          </a:bodyPr>
          <a:lstStyle/>
          <a:p>
            <a:pPr eaLnBrk="1" hangingPunct="1"/>
            <a:r>
              <a:rPr lang="en-US" dirty="0" smtClean="0">
                <a:ea typeface="ＭＳ Ｐゴシック" pitchFamily="34" charset="-128"/>
              </a:rPr>
              <a:t>Sedative/hypnotics—GABA receptor agents</a:t>
            </a:r>
          </a:p>
          <a:p>
            <a:pPr eaLnBrk="1" hangingPunct="1"/>
            <a:r>
              <a:rPr lang="en-US" dirty="0" smtClean="0">
                <a:ea typeface="ＭＳ Ｐゴシック" pitchFamily="34" charset="-128"/>
              </a:rPr>
              <a:t>Benzodiazepines</a:t>
            </a:r>
          </a:p>
          <a:p>
            <a:pPr eaLnBrk="1" hangingPunct="1"/>
            <a:r>
              <a:rPr lang="en-US" dirty="0" smtClean="0">
                <a:ea typeface="ＭＳ Ｐゴシック" pitchFamily="34" charset="-128"/>
              </a:rPr>
              <a:t>Antihistamines</a:t>
            </a:r>
          </a:p>
          <a:p>
            <a:pPr eaLnBrk="1" hangingPunct="1"/>
            <a:r>
              <a:rPr lang="en-US" dirty="0" smtClean="0">
                <a:ea typeface="ＭＳ Ｐゴシック" pitchFamily="34" charset="-128"/>
              </a:rPr>
              <a:t>Some classes of Antidepressants</a:t>
            </a:r>
            <a:endParaRPr lang="en-US" dirty="0" smtClean="0">
              <a:ea typeface="ＭＳ Ｐゴシック" pitchFamily="34" charset="-128"/>
            </a:endParaRPr>
          </a:p>
          <a:p>
            <a:pPr eaLnBrk="1" hangingPunct="1"/>
            <a:r>
              <a:rPr lang="en-US" dirty="0" smtClean="0">
                <a:ea typeface="ＭＳ Ｐゴシック" pitchFamily="34" charset="-128"/>
              </a:rPr>
              <a:t>Chloral hydrate</a:t>
            </a:r>
          </a:p>
          <a:p>
            <a:pPr eaLnBrk="1" hangingPunct="1"/>
            <a:r>
              <a:rPr lang="en-US" dirty="0" smtClean="0">
                <a:ea typeface="ＭＳ Ｐゴシック" pitchFamily="34" charset="-128"/>
              </a:rPr>
              <a:t>Barbiturates</a:t>
            </a:r>
          </a:p>
          <a:p>
            <a:pPr eaLnBrk="1" hangingPunct="1"/>
            <a:r>
              <a:rPr lang="en-US" dirty="0" smtClean="0">
                <a:ea typeface="ＭＳ Ｐゴシック" pitchFamily="34" charset="-128"/>
              </a:rPr>
              <a:t>Neuroleptics</a:t>
            </a:r>
          </a:p>
          <a:p>
            <a:pPr eaLnBrk="1" hangingPunct="1"/>
            <a:r>
              <a:rPr lang="en-US" dirty="0" smtClean="0">
                <a:ea typeface="ＭＳ Ｐゴシック" pitchFamily="34" charset="-128"/>
              </a:rPr>
              <a:t>Herbs </a:t>
            </a:r>
            <a:endParaRPr lang="en-US" dirty="0" smtClean="0">
              <a:ea typeface="ＭＳ Ｐゴシック" pitchFamily="34" charset="-128"/>
            </a:endParaRPr>
          </a:p>
        </p:txBody>
      </p:sp>
      <p:sp>
        <p:nvSpPr>
          <p:cNvPr id="2970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2970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3C8236C-160D-46B8-A443-B77ED715056C}" type="slidenum">
              <a:rPr lang="en-US" sz="1000" smtClean="0">
                <a:latin typeface="Arial" charset="0"/>
              </a:rPr>
              <a:pPr eaLnBrk="1" hangingPunct="1"/>
              <a:t>84</a:t>
            </a:fld>
            <a:endParaRPr lang="en-US" sz="1000" smtClean="0">
              <a:latin typeface="Arial" charset="0"/>
            </a:endParaRPr>
          </a:p>
        </p:txBody>
      </p:sp>
    </p:spTree>
    <p:extLst>
      <p:ext uri="{BB962C8B-B14F-4D97-AF65-F5344CB8AC3E}">
        <p14:creationId xmlns:p14="http://schemas.microsoft.com/office/powerpoint/2010/main" val="37708167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Drugs that Contribute to </a:t>
            </a:r>
            <a:br>
              <a:rPr lang="en-US" smtClean="0">
                <a:ea typeface="ＭＳ Ｐゴシック" pitchFamily="34" charset="-128"/>
              </a:rPr>
            </a:br>
            <a:r>
              <a:rPr lang="en-US" smtClean="0">
                <a:ea typeface="ＭＳ Ｐゴシック" pitchFamily="34" charset="-128"/>
              </a:rPr>
              <a:t>Sleep Disorders</a:t>
            </a:r>
          </a:p>
        </p:txBody>
      </p:sp>
      <p:sp>
        <p:nvSpPr>
          <p:cNvPr id="30723" name="Content Placeholder 4"/>
          <p:cNvSpPr>
            <a:spLocks noGrp="1"/>
          </p:cNvSpPr>
          <p:nvPr>
            <p:ph idx="1"/>
          </p:nvPr>
        </p:nvSpPr>
        <p:spPr>
          <a:xfrm>
            <a:off x="685800" y="1641475"/>
            <a:ext cx="4003675" cy="4454525"/>
          </a:xfrm>
        </p:spPr>
        <p:txBody>
          <a:bodyPr/>
          <a:lstStyle/>
          <a:p>
            <a:pPr eaLnBrk="1" hangingPunct="1"/>
            <a:r>
              <a:rPr lang="en-US" sz="3000" dirty="0" smtClean="0">
                <a:ea typeface="ＭＳ Ｐゴシック" pitchFamily="34" charset="-128"/>
              </a:rPr>
              <a:t>Caffeine</a:t>
            </a:r>
          </a:p>
          <a:p>
            <a:pPr eaLnBrk="1" hangingPunct="1"/>
            <a:r>
              <a:rPr lang="en-US" sz="3000" dirty="0" smtClean="0">
                <a:ea typeface="ＭＳ Ｐゴシック" pitchFamily="34" charset="-128"/>
              </a:rPr>
              <a:t>Alcohol</a:t>
            </a:r>
          </a:p>
          <a:p>
            <a:pPr eaLnBrk="1" hangingPunct="1"/>
            <a:r>
              <a:rPr lang="en-US" sz="3000" dirty="0" smtClean="0">
                <a:ea typeface="ＭＳ Ｐゴシック" pitchFamily="34" charset="-128"/>
              </a:rPr>
              <a:t>Xanthine derivatives</a:t>
            </a:r>
          </a:p>
          <a:p>
            <a:pPr eaLnBrk="1" hangingPunct="1"/>
            <a:r>
              <a:rPr lang="en-US" sz="3000" dirty="0" smtClean="0">
                <a:ea typeface="ＭＳ Ｐゴシック" pitchFamily="34" charset="-128"/>
              </a:rPr>
              <a:t>Decongestants</a:t>
            </a:r>
          </a:p>
          <a:p>
            <a:pPr eaLnBrk="1" hangingPunct="1"/>
            <a:r>
              <a:rPr lang="en-US" sz="3000" dirty="0" smtClean="0">
                <a:ea typeface="ＭＳ Ｐゴシック" pitchFamily="34" charset="-128"/>
              </a:rPr>
              <a:t>Hormones</a:t>
            </a:r>
          </a:p>
          <a:p>
            <a:pPr eaLnBrk="1" hangingPunct="1"/>
            <a:r>
              <a:rPr lang="en-US" sz="3000" dirty="0" smtClean="0">
                <a:ea typeface="ＭＳ Ｐゴシック" pitchFamily="34" charset="-128"/>
              </a:rPr>
              <a:t>Diuretics</a:t>
            </a:r>
          </a:p>
          <a:p>
            <a:pPr eaLnBrk="1" hangingPunct="1"/>
            <a:r>
              <a:rPr lang="en-US" sz="3000" dirty="0" smtClean="0">
                <a:ea typeface="ＭＳ Ｐゴシック" pitchFamily="34" charset="-128"/>
              </a:rPr>
              <a:t>Neuroleptics</a:t>
            </a:r>
          </a:p>
          <a:p>
            <a:pPr eaLnBrk="1" hangingPunct="1"/>
            <a:r>
              <a:rPr lang="en-US" sz="3000" dirty="0" smtClean="0">
                <a:ea typeface="ＭＳ Ｐゴシック" pitchFamily="34" charset="-128"/>
              </a:rPr>
              <a:t>Nicotine</a:t>
            </a:r>
            <a:endParaRPr lang="en-US" sz="3000" dirty="0" smtClean="0">
              <a:ea typeface="ＭＳ Ｐゴシック" pitchFamily="34" charset="-128"/>
            </a:endParaRPr>
          </a:p>
        </p:txBody>
      </p:sp>
      <p:sp>
        <p:nvSpPr>
          <p:cNvPr id="30724"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3072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3CC4594-01B0-42C4-AF88-5CDAC6CCEA89}" type="slidenum">
              <a:rPr lang="en-US" sz="1000" smtClean="0">
                <a:latin typeface="Arial" charset="0"/>
              </a:rPr>
              <a:pPr eaLnBrk="1" hangingPunct="1"/>
              <a:t>85</a:t>
            </a:fld>
            <a:endParaRPr lang="en-US" sz="1000" smtClean="0">
              <a:latin typeface="Arial" charset="0"/>
            </a:endParaRPr>
          </a:p>
        </p:txBody>
      </p:sp>
      <p:sp>
        <p:nvSpPr>
          <p:cNvPr id="30726" name="Content Placeholder 5"/>
          <p:cNvSpPr>
            <a:spLocks noGrp="1"/>
          </p:cNvSpPr>
          <p:nvPr>
            <p:ph sz="half" idx="4294967295"/>
          </p:nvPr>
        </p:nvSpPr>
        <p:spPr>
          <a:xfrm>
            <a:off x="4924425" y="1641475"/>
            <a:ext cx="3879850" cy="4987925"/>
          </a:xfrm>
        </p:spPr>
        <p:txBody>
          <a:bodyPr/>
          <a:lstStyle/>
          <a:p>
            <a:pPr eaLnBrk="1" hangingPunct="1"/>
            <a:r>
              <a:rPr lang="fr-FR" sz="3000" dirty="0" err="1" smtClean="0">
                <a:ea typeface="ＭＳ Ｐゴシック" pitchFamily="34" charset="-128"/>
              </a:rPr>
              <a:t>Some</a:t>
            </a:r>
            <a:r>
              <a:rPr lang="fr-FR" sz="3000" dirty="0" smtClean="0">
                <a:ea typeface="ＭＳ Ｐゴシック" pitchFamily="34" charset="-128"/>
              </a:rPr>
              <a:t> classes of </a:t>
            </a:r>
            <a:r>
              <a:rPr lang="fr-FR" sz="3000" dirty="0" err="1" smtClean="0">
                <a:ea typeface="ＭＳ Ｐゴシック" pitchFamily="34" charset="-128"/>
              </a:rPr>
              <a:t>Antidepressants</a:t>
            </a:r>
            <a:endParaRPr lang="fr-FR" sz="3000" dirty="0" smtClean="0">
              <a:ea typeface="ＭＳ Ｐゴシック" pitchFamily="34" charset="-128"/>
            </a:endParaRPr>
          </a:p>
          <a:p>
            <a:pPr eaLnBrk="1" hangingPunct="1"/>
            <a:r>
              <a:rPr lang="en-US" sz="3000" dirty="0" err="1" smtClean="0">
                <a:ea typeface="ＭＳ Ｐゴシック" pitchFamily="34" charset="-128"/>
              </a:rPr>
              <a:t>Antihypertensives</a:t>
            </a:r>
            <a:endParaRPr lang="en-US" sz="3000" dirty="0" smtClean="0">
              <a:ea typeface="ＭＳ Ｐゴシック" pitchFamily="34" charset="-128"/>
            </a:endParaRPr>
          </a:p>
          <a:p>
            <a:pPr eaLnBrk="1" hangingPunct="1"/>
            <a:r>
              <a:rPr lang="en-US" sz="3000" dirty="0" err="1" smtClean="0">
                <a:ea typeface="ＭＳ Ｐゴシック" pitchFamily="34" charset="-128"/>
              </a:rPr>
              <a:t>Antineoplastics</a:t>
            </a:r>
            <a:endParaRPr lang="en-US" sz="3000" dirty="0" smtClean="0">
              <a:ea typeface="ＭＳ Ｐゴシック" pitchFamily="34" charset="-128"/>
            </a:endParaRPr>
          </a:p>
          <a:p>
            <a:pPr eaLnBrk="1" hangingPunct="1"/>
            <a:r>
              <a:rPr lang="en-US" sz="3000" dirty="0" err="1" smtClean="0">
                <a:ea typeface="ＭＳ Ｐゴシック" pitchFamily="34" charset="-128"/>
              </a:rPr>
              <a:t>Anticholinergics</a:t>
            </a:r>
            <a:endParaRPr lang="en-US" sz="3000" dirty="0" smtClean="0">
              <a:ea typeface="ＭＳ Ｐゴシック" pitchFamily="34" charset="-128"/>
            </a:endParaRPr>
          </a:p>
          <a:p>
            <a:pPr eaLnBrk="1" hangingPunct="1"/>
            <a:r>
              <a:rPr lang="en-US" sz="3000" dirty="0" smtClean="0">
                <a:ea typeface="ＭＳ Ｐゴシック" pitchFamily="34" charset="-128"/>
              </a:rPr>
              <a:t>Antihistamines</a:t>
            </a:r>
          </a:p>
          <a:p>
            <a:pPr eaLnBrk="1" hangingPunct="1"/>
            <a:r>
              <a:rPr lang="en-US" sz="3000" dirty="0" smtClean="0">
                <a:ea typeface="ＭＳ Ｐゴシック" pitchFamily="34" charset="-128"/>
              </a:rPr>
              <a:t>Benzodiazepines</a:t>
            </a:r>
          </a:p>
          <a:p>
            <a:pPr eaLnBrk="1" hangingPunct="1"/>
            <a:r>
              <a:rPr lang="en-US" sz="3000" dirty="0" smtClean="0">
                <a:ea typeface="ＭＳ Ｐゴシック" pitchFamily="34" charset="-128"/>
              </a:rPr>
              <a:t>Nicotine replacement products</a:t>
            </a:r>
            <a:endParaRPr lang="en-US" sz="3000" dirty="0" smtClean="0">
              <a:ea typeface="ＭＳ Ｐゴシック" pitchFamily="34" charset="-128"/>
            </a:endParaRPr>
          </a:p>
        </p:txBody>
      </p:sp>
    </p:spTree>
    <p:extLst>
      <p:ext uri="{BB962C8B-B14F-4D97-AF65-F5344CB8AC3E}">
        <p14:creationId xmlns:p14="http://schemas.microsoft.com/office/powerpoint/2010/main" val="976901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Risk Factors Related to </a:t>
            </a:r>
            <a:br>
              <a:rPr lang="en-US" smtClean="0">
                <a:ea typeface="ＭＳ Ｐゴシック" pitchFamily="34" charset="-128"/>
              </a:rPr>
            </a:br>
            <a:r>
              <a:rPr lang="en-US" smtClean="0">
                <a:ea typeface="ＭＳ Ｐゴシック" pitchFamily="34" charset="-128"/>
              </a:rPr>
              <a:t>Sleep or Rest Problems</a:t>
            </a:r>
          </a:p>
        </p:txBody>
      </p:sp>
      <p:sp>
        <p:nvSpPr>
          <p:cNvPr id="31747" name="Content Placeholder 3"/>
          <p:cNvSpPr>
            <a:spLocks noGrp="1"/>
          </p:cNvSpPr>
          <p:nvPr>
            <p:ph idx="1"/>
          </p:nvPr>
        </p:nvSpPr>
        <p:spPr>
          <a:xfrm>
            <a:off x="685800" y="1358900"/>
            <a:ext cx="7772400" cy="5067300"/>
          </a:xfrm>
        </p:spPr>
        <p:txBody>
          <a:bodyPr>
            <a:normAutofit lnSpcReduction="10000"/>
          </a:bodyPr>
          <a:lstStyle/>
          <a:p>
            <a:pPr eaLnBrk="1" hangingPunct="1"/>
            <a:r>
              <a:rPr lang="en-US" dirty="0" smtClean="0">
                <a:ea typeface="ＭＳ Ｐゴシック" pitchFamily="34" charset="-128"/>
              </a:rPr>
              <a:t>Pain</a:t>
            </a:r>
          </a:p>
          <a:p>
            <a:pPr eaLnBrk="1" hangingPunct="1"/>
            <a:r>
              <a:rPr lang="en-US" dirty="0" smtClean="0">
                <a:ea typeface="ＭＳ Ｐゴシック" pitchFamily="34" charset="-128"/>
              </a:rPr>
              <a:t>respiratory </a:t>
            </a:r>
            <a:r>
              <a:rPr lang="en-US" dirty="0" smtClean="0">
                <a:ea typeface="ＭＳ Ｐゴシック" pitchFamily="34" charset="-128"/>
              </a:rPr>
              <a:t>or cardiovascular problems</a:t>
            </a:r>
          </a:p>
          <a:p>
            <a:pPr eaLnBrk="1" hangingPunct="1"/>
            <a:r>
              <a:rPr lang="en-US" dirty="0" smtClean="0">
                <a:ea typeface="ＭＳ Ｐゴシック" pitchFamily="34" charset="-128"/>
              </a:rPr>
              <a:t>Frequent elimination</a:t>
            </a:r>
          </a:p>
          <a:p>
            <a:pPr eaLnBrk="1" hangingPunct="1"/>
            <a:r>
              <a:rPr lang="en-US" dirty="0" smtClean="0">
                <a:ea typeface="ＭＳ Ｐゴシック" pitchFamily="34" charset="-128"/>
              </a:rPr>
              <a:t>Nocturnal movement disorders</a:t>
            </a:r>
          </a:p>
          <a:p>
            <a:pPr eaLnBrk="1" hangingPunct="1"/>
            <a:r>
              <a:rPr lang="en-US" dirty="0" smtClean="0">
                <a:ea typeface="ＭＳ Ｐゴシック" pitchFamily="34" charset="-128"/>
              </a:rPr>
              <a:t>Anxiety, depression, or delirium</a:t>
            </a:r>
          </a:p>
          <a:p>
            <a:pPr eaLnBrk="1" hangingPunct="1"/>
            <a:r>
              <a:rPr lang="en-US" dirty="0" smtClean="0">
                <a:ea typeface="ＭＳ Ｐゴシック" pitchFamily="34" charset="-128"/>
              </a:rPr>
              <a:t>Medications</a:t>
            </a:r>
          </a:p>
          <a:p>
            <a:pPr eaLnBrk="1" hangingPunct="1"/>
            <a:r>
              <a:rPr lang="en-US" dirty="0" smtClean="0">
                <a:ea typeface="ＭＳ Ｐゴシック" pitchFamily="34" charset="-128"/>
              </a:rPr>
              <a:t>Excessive </a:t>
            </a:r>
            <a:r>
              <a:rPr lang="en-US" dirty="0" smtClean="0">
                <a:ea typeface="ＭＳ Ｐゴシック" pitchFamily="34" charset="-128"/>
              </a:rPr>
              <a:t>environmental stimuli</a:t>
            </a:r>
          </a:p>
          <a:p>
            <a:pPr eaLnBrk="1" hangingPunct="1"/>
            <a:r>
              <a:rPr lang="en-US" dirty="0" smtClean="0">
                <a:ea typeface="ＭＳ Ｐゴシック" pitchFamily="34" charset="-128"/>
              </a:rPr>
              <a:t>caffeine</a:t>
            </a:r>
            <a:r>
              <a:rPr lang="en-US" dirty="0" smtClean="0">
                <a:ea typeface="ＭＳ Ｐゴシック" pitchFamily="34" charset="-128"/>
              </a:rPr>
              <a:t>, alcohol, or tobacco use</a:t>
            </a:r>
          </a:p>
          <a:p>
            <a:pPr eaLnBrk="1" hangingPunct="1"/>
            <a:r>
              <a:rPr lang="en-US" dirty="0" smtClean="0">
                <a:ea typeface="ＭＳ Ｐゴシック" pitchFamily="34" charset="-128"/>
              </a:rPr>
              <a:t>Sedentary lifestyle</a:t>
            </a:r>
          </a:p>
        </p:txBody>
      </p:sp>
      <p:sp>
        <p:nvSpPr>
          <p:cNvPr id="31748" name="Footer Placeholder 4"/>
          <p:cNvSpPr>
            <a:spLocks noGrp="1"/>
          </p:cNvSpPr>
          <p:nvPr>
            <p:ph type="ftr" sz="quarter" idx="10"/>
          </p:nvPr>
        </p:nvSpPr>
        <p:spPr>
          <a:xfrm>
            <a:off x="609600" y="632460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3174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E560E2A-D8CC-4967-ADF2-3EB136DE405A}" type="slidenum">
              <a:rPr lang="en-US" sz="1000" smtClean="0">
                <a:latin typeface="Arial" charset="0"/>
              </a:rPr>
              <a:pPr eaLnBrk="1" hangingPunct="1"/>
              <a:t>86</a:t>
            </a:fld>
            <a:endParaRPr lang="en-US" sz="1000" smtClean="0">
              <a:latin typeface="Arial" charset="0"/>
            </a:endParaRPr>
          </a:p>
        </p:txBody>
      </p:sp>
    </p:spTree>
    <p:extLst>
      <p:ext uri="{BB962C8B-B14F-4D97-AF65-F5344CB8AC3E}">
        <p14:creationId xmlns:p14="http://schemas.microsoft.com/office/powerpoint/2010/main" val="37843898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pPr eaLnBrk="1" hangingPunct="1"/>
            <a:r>
              <a:rPr lang="en-US" smtClean="0">
                <a:ea typeface="ＭＳ Ｐゴシック" pitchFamily="34" charset="-128"/>
              </a:rPr>
              <a:t>Treatment for Insomnia</a:t>
            </a:r>
          </a:p>
        </p:txBody>
      </p:sp>
      <p:sp>
        <p:nvSpPr>
          <p:cNvPr id="32771" name="Rectangle 5"/>
          <p:cNvSpPr>
            <a:spLocks noGrp="1" noChangeArrowheads="1"/>
          </p:cNvSpPr>
          <p:nvPr>
            <p:ph idx="1"/>
          </p:nvPr>
        </p:nvSpPr>
        <p:spPr/>
        <p:txBody>
          <a:bodyPr/>
          <a:lstStyle/>
          <a:p>
            <a:pPr eaLnBrk="1" hangingPunct="1"/>
            <a:r>
              <a:rPr lang="en-US" dirty="0" err="1" smtClean="0">
                <a:ea typeface="ＭＳ Ｐゴシック" pitchFamily="34" charset="-128"/>
              </a:rPr>
              <a:t>Nonpharm</a:t>
            </a:r>
            <a:r>
              <a:rPr lang="en-US" dirty="0" smtClean="0">
                <a:ea typeface="ＭＳ Ｐゴシック" pitchFamily="34" charset="-128"/>
              </a:rPr>
              <a:t>-sleep </a:t>
            </a:r>
            <a:r>
              <a:rPr lang="en-US" dirty="0" smtClean="0">
                <a:ea typeface="ＭＳ Ｐゴシック" pitchFamily="34" charset="-128"/>
              </a:rPr>
              <a:t>hygiene education, relaxation therapies, cognitive-behavioral therapy, and other behavioral interventions </a:t>
            </a:r>
          </a:p>
          <a:p>
            <a:pPr eaLnBrk="1" hangingPunct="1"/>
            <a:r>
              <a:rPr lang="en-US" dirty="0" smtClean="0">
                <a:ea typeface="ＭＳ Ｐゴシック" pitchFamily="34" charset="-128"/>
              </a:rPr>
              <a:t>Pharm approaches- drugs</a:t>
            </a:r>
            <a:endParaRPr lang="en-US" dirty="0" smtClean="0">
              <a:ea typeface="ＭＳ Ｐゴシック" pitchFamily="34" charset="-128"/>
            </a:endParaRPr>
          </a:p>
        </p:txBody>
      </p:sp>
      <p:sp>
        <p:nvSpPr>
          <p:cNvPr id="32772" name="Footer Placeholder 4"/>
          <p:cNvSpPr>
            <a:spLocks noGrp="1"/>
          </p:cNvSpPr>
          <p:nvPr>
            <p:ph type="ftr" sz="quarter" idx="10"/>
          </p:nvPr>
        </p:nvSpPr>
        <p:spPr>
          <a:xfrm>
            <a:off x="381000" y="6248400"/>
            <a:ext cx="2209800" cy="47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3277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8B748BC-4488-4EFA-8E7E-5179231F23C6}" type="slidenum">
              <a:rPr lang="en-US" sz="1000" smtClean="0">
                <a:latin typeface="Arial" charset="0"/>
              </a:rPr>
              <a:pPr eaLnBrk="1" hangingPunct="1"/>
              <a:t>87</a:t>
            </a:fld>
            <a:endParaRPr lang="en-US" sz="1000" smtClean="0">
              <a:latin typeface="Arial" charset="0"/>
            </a:endParaRPr>
          </a:p>
        </p:txBody>
      </p:sp>
    </p:spTree>
    <p:extLst>
      <p:ext uri="{BB962C8B-B14F-4D97-AF65-F5344CB8AC3E}">
        <p14:creationId xmlns:p14="http://schemas.microsoft.com/office/powerpoint/2010/main" val="7976676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pPr eaLnBrk="1" hangingPunct="1"/>
            <a:r>
              <a:rPr lang="en-US" smtClean="0">
                <a:ea typeface="ＭＳ Ｐゴシック" pitchFamily="34" charset="-128"/>
              </a:rPr>
              <a:t>Sleep Apnea</a:t>
            </a:r>
          </a:p>
        </p:txBody>
      </p:sp>
      <p:sp>
        <p:nvSpPr>
          <p:cNvPr id="33795" name="Rectangle 5"/>
          <p:cNvSpPr>
            <a:spLocks noGrp="1" noChangeArrowheads="1"/>
          </p:cNvSpPr>
          <p:nvPr>
            <p:ph idx="1"/>
          </p:nvPr>
        </p:nvSpPr>
        <p:spPr/>
        <p:txBody>
          <a:bodyPr>
            <a:normAutofit/>
          </a:bodyPr>
          <a:lstStyle/>
          <a:p>
            <a:pPr eaLnBrk="1" hangingPunct="1"/>
            <a:r>
              <a:rPr lang="en-US" dirty="0" smtClean="0">
                <a:ea typeface="ＭＳ Ｐゴシック" pitchFamily="34" charset="-128"/>
              </a:rPr>
              <a:t>Obstructive sleep </a:t>
            </a:r>
            <a:r>
              <a:rPr lang="en-US" dirty="0" smtClean="0">
                <a:ea typeface="ＭＳ Ｐゴシック" pitchFamily="34" charset="-128"/>
              </a:rPr>
              <a:t>apnea- </a:t>
            </a:r>
            <a:r>
              <a:rPr lang="en-US" dirty="0" smtClean="0">
                <a:ea typeface="ＭＳ Ｐゴシック" pitchFamily="34" charset="-128"/>
              </a:rPr>
              <a:t>collapse of the airways </a:t>
            </a:r>
            <a:endParaRPr lang="en-US" dirty="0" smtClean="0">
              <a:ea typeface="ＭＳ Ｐゴシック" pitchFamily="34" charset="-128"/>
            </a:endParaRPr>
          </a:p>
          <a:p>
            <a:pPr eaLnBrk="1" hangingPunct="1"/>
            <a:r>
              <a:rPr lang="en-US" dirty="0" smtClean="0">
                <a:ea typeface="ＭＳ Ｐゴシック" pitchFamily="34" charset="-128"/>
              </a:rPr>
              <a:t>More common in men-</a:t>
            </a:r>
          </a:p>
          <a:p>
            <a:pPr lvl="1"/>
            <a:r>
              <a:rPr lang="en-US" dirty="0" smtClean="0">
                <a:ea typeface="ＭＳ Ｐゴシック" pitchFamily="34" charset="-128"/>
              </a:rPr>
              <a:t>obesity</a:t>
            </a:r>
            <a:r>
              <a:rPr lang="en-US" dirty="0" smtClean="0">
                <a:ea typeface="ＭＳ Ｐゴシック" pitchFamily="34" charset="-128"/>
              </a:rPr>
              <a:t>, hypertension, and diabetes have also been correlated with its occurrence</a:t>
            </a:r>
          </a:p>
          <a:p>
            <a:pPr eaLnBrk="1" hangingPunct="1"/>
            <a:r>
              <a:rPr lang="en-US" dirty="0" smtClean="0">
                <a:ea typeface="ＭＳ Ｐゴシック" pitchFamily="34" charset="-128"/>
              </a:rPr>
              <a:t>Signs- </a:t>
            </a:r>
            <a:r>
              <a:rPr lang="en-US" dirty="0" smtClean="0">
                <a:ea typeface="ＭＳ Ｐゴシック" pitchFamily="34" charset="-128"/>
              </a:rPr>
              <a:t>excessively loud snoring interspersed with periods of apnea lasting 10 to 30 seconds</a:t>
            </a:r>
          </a:p>
        </p:txBody>
      </p:sp>
      <p:sp>
        <p:nvSpPr>
          <p:cNvPr id="3379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3379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3B5931C-7C1F-4E2D-A22E-BBA41FA96594}" type="slidenum">
              <a:rPr lang="en-US" sz="1000" smtClean="0">
                <a:latin typeface="Arial" charset="0"/>
              </a:rPr>
              <a:pPr eaLnBrk="1" hangingPunct="1"/>
              <a:t>88</a:t>
            </a:fld>
            <a:endParaRPr lang="en-US" sz="1000" smtClean="0">
              <a:latin typeface="Arial" charset="0"/>
            </a:endParaRPr>
          </a:p>
        </p:txBody>
      </p:sp>
    </p:spTree>
    <p:extLst>
      <p:ext uri="{BB962C8B-B14F-4D97-AF65-F5344CB8AC3E}">
        <p14:creationId xmlns:p14="http://schemas.microsoft.com/office/powerpoint/2010/main" val="15183689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eaLnBrk="1" hangingPunct="1"/>
            <a:r>
              <a:rPr lang="en-US" smtClean="0">
                <a:ea typeface="ＭＳ Ｐゴシック" pitchFamily="34" charset="-128"/>
              </a:rPr>
              <a:t>Sleep Apnea (cont.)</a:t>
            </a:r>
          </a:p>
        </p:txBody>
      </p:sp>
      <p:sp>
        <p:nvSpPr>
          <p:cNvPr id="34819" name="Rectangle 5"/>
          <p:cNvSpPr>
            <a:spLocks noGrp="1" noChangeArrowheads="1"/>
          </p:cNvSpPr>
          <p:nvPr>
            <p:ph idx="1"/>
          </p:nvPr>
        </p:nvSpPr>
        <p:spPr>
          <a:xfrm>
            <a:off x="457200" y="1600200"/>
            <a:ext cx="8686800" cy="4525963"/>
          </a:xfrm>
        </p:spPr>
        <p:txBody>
          <a:bodyPr/>
          <a:lstStyle/>
          <a:p>
            <a:pPr eaLnBrk="1" hangingPunct="1"/>
            <a:r>
              <a:rPr lang="en-US" dirty="0" smtClean="0">
                <a:ea typeface="ＭＳ Ｐゴシック" pitchFamily="34" charset="-128"/>
              </a:rPr>
              <a:t>increased </a:t>
            </a:r>
            <a:r>
              <a:rPr lang="en-US" dirty="0" smtClean="0">
                <a:ea typeface="ＭＳ Ｐゴシック" pitchFamily="34" charset="-128"/>
              </a:rPr>
              <a:t>risk for </a:t>
            </a:r>
            <a:r>
              <a:rPr lang="en-US" dirty="0" smtClean="0">
                <a:ea typeface="ＭＳ Ｐゴシック" pitchFamily="34" charset="-128"/>
              </a:rPr>
              <a:t>cardiovascular complications</a:t>
            </a:r>
          </a:p>
          <a:p>
            <a:pPr lvl="1"/>
            <a:r>
              <a:rPr lang="en-US" dirty="0" smtClean="0">
                <a:ea typeface="ＭＳ Ｐゴシック" pitchFamily="34" charset="-128"/>
              </a:rPr>
              <a:t>hypertension</a:t>
            </a:r>
            <a:r>
              <a:rPr lang="en-US" dirty="0" smtClean="0">
                <a:ea typeface="ＭＳ Ｐゴシック" pitchFamily="34" charset="-128"/>
              </a:rPr>
              <a:t>, arrhythmias, myocardial infarctions, and stroke</a:t>
            </a:r>
          </a:p>
        </p:txBody>
      </p:sp>
      <p:sp>
        <p:nvSpPr>
          <p:cNvPr id="3482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3482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4E16335-95E7-4F3D-B8EB-779C0ED1E85A}" type="slidenum">
              <a:rPr lang="en-US" sz="1000" smtClean="0">
                <a:latin typeface="Arial" charset="0"/>
              </a:rPr>
              <a:pPr eaLnBrk="1" hangingPunct="1"/>
              <a:t>89</a:t>
            </a:fld>
            <a:endParaRPr lang="en-US" sz="1000" smtClean="0">
              <a:latin typeface="Arial" charset="0"/>
            </a:endParaRPr>
          </a:p>
        </p:txBody>
      </p:sp>
    </p:spTree>
    <p:extLst>
      <p:ext uri="{BB962C8B-B14F-4D97-AF65-F5344CB8AC3E}">
        <p14:creationId xmlns:p14="http://schemas.microsoft.com/office/powerpoint/2010/main" val="33849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02" y="2124074"/>
            <a:ext cx="4590356" cy="374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5916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p:txBody>
          <a:bodyPr/>
          <a:lstStyle/>
          <a:p>
            <a:pPr eaLnBrk="1" hangingPunct="1"/>
            <a:r>
              <a:rPr lang="en-US" smtClean="0">
                <a:ea typeface="ＭＳ Ｐゴシック" pitchFamily="34" charset="-128"/>
              </a:rPr>
              <a:t>Treatment for Sleep Apnea</a:t>
            </a:r>
            <a:endParaRPr lang="en-GB" smtClean="0">
              <a:ea typeface="ＭＳ Ｐゴシック" pitchFamily="34" charset="-128"/>
            </a:endParaRPr>
          </a:p>
        </p:txBody>
      </p:sp>
      <p:sp>
        <p:nvSpPr>
          <p:cNvPr id="35843" name="Rectangle 5"/>
          <p:cNvSpPr>
            <a:spLocks noGrp="1" noChangeArrowheads="1"/>
          </p:cNvSpPr>
          <p:nvPr>
            <p:ph idx="1"/>
          </p:nvPr>
        </p:nvSpPr>
        <p:spPr/>
        <p:txBody>
          <a:bodyPr/>
          <a:lstStyle/>
          <a:p>
            <a:pPr eaLnBrk="1" hangingPunct="1"/>
            <a:r>
              <a:rPr lang="en-US" dirty="0" smtClean="0">
                <a:ea typeface="ＭＳ Ｐゴシック" pitchFamily="34" charset="-128"/>
              </a:rPr>
              <a:t>Mechanical oral or dental devices that prevent relaxation of </a:t>
            </a:r>
            <a:r>
              <a:rPr lang="en-US" dirty="0" smtClean="0">
                <a:ea typeface="ＭＳ Ｐゴシック" pitchFamily="34" charset="-128"/>
              </a:rPr>
              <a:t>tissues-occasionally helpful</a:t>
            </a:r>
            <a:endParaRPr lang="en-US" dirty="0" smtClean="0">
              <a:ea typeface="ＭＳ Ｐゴシック" pitchFamily="34" charset="-128"/>
            </a:endParaRPr>
          </a:p>
          <a:p>
            <a:pPr eaLnBrk="1" hangingPunct="1"/>
            <a:r>
              <a:rPr lang="en-US" dirty="0" smtClean="0">
                <a:ea typeface="ＭＳ Ｐゴシック" pitchFamily="34" charset="-128"/>
              </a:rPr>
              <a:t>Continuous positive airway pressure devices</a:t>
            </a:r>
          </a:p>
          <a:p>
            <a:pPr eaLnBrk="1" hangingPunct="1"/>
            <a:r>
              <a:rPr lang="en-US" dirty="0" smtClean="0">
                <a:ea typeface="ＭＳ Ｐゴシック" pitchFamily="34" charset="-128"/>
              </a:rPr>
              <a:t>Occasionally, surgery is recommended</a:t>
            </a:r>
          </a:p>
        </p:txBody>
      </p:sp>
      <p:sp>
        <p:nvSpPr>
          <p:cNvPr id="3584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3584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7DAFD38-B02D-4903-921D-4654711C44E7}" type="slidenum">
              <a:rPr lang="en-US" sz="1000" smtClean="0">
                <a:latin typeface="Arial" charset="0"/>
              </a:rPr>
              <a:pPr eaLnBrk="1" hangingPunct="1"/>
              <a:t>90</a:t>
            </a:fld>
            <a:endParaRPr lang="en-US" sz="1000" smtClean="0">
              <a:latin typeface="Arial" charset="0"/>
            </a:endParaRPr>
          </a:p>
        </p:txBody>
      </p:sp>
    </p:spTree>
    <p:extLst>
      <p:ext uri="{BB962C8B-B14F-4D97-AF65-F5344CB8AC3E}">
        <p14:creationId xmlns:p14="http://schemas.microsoft.com/office/powerpoint/2010/main" val="18459944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785938"/>
            <a:ext cx="47625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8009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pPr eaLnBrk="1" hangingPunct="1"/>
            <a:r>
              <a:rPr lang="en-US" smtClean="0">
                <a:ea typeface="ＭＳ Ｐゴシック" pitchFamily="34" charset="-128"/>
              </a:rPr>
              <a:t>Nursing Interventions (cont.)</a:t>
            </a:r>
          </a:p>
        </p:txBody>
      </p:sp>
      <p:sp>
        <p:nvSpPr>
          <p:cNvPr id="47107" name="Rectangle 5"/>
          <p:cNvSpPr>
            <a:spLocks noGrp="1" noChangeArrowheads="1"/>
          </p:cNvSpPr>
          <p:nvPr>
            <p:ph idx="1"/>
          </p:nvPr>
        </p:nvSpPr>
        <p:spPr/>
        <p:txBody>
          <a:bodyPr/>
          <a:lstStyle/>
          <a:p>
            <a:pPr eaLnBrk="1" hangingPunct="1"/>
            <a:r>
              <a:rPr lang="en-US" smtClean="0">
                <a:ea typeface="ＭＳ Ｐゴシック" pitchFamily="34" charset="-128"/>
              </a:rPr>
              <a:t>Provide comfort measures to promote sleep</a:t>
            </a:r>
          </a:p>
          <a:p>
            <a:pPr eaLnBrk="1" hangingPunct="1"/>
            <a:r>
              <a:rPr lang="en-US" smtClean="0">
                <a:ea typeface="ＭＳ Ｐゴシック" pitchFamily="34" charset="-128"/>
              </a:rPr>
              <a:t>Administer sleep medications as ordered</a:t>
            </a:r>
          </a:p>
          <a:p>
            <a:pPr eaLnBrk="1" hangingPunct="1"/>
            <a:r>
              <a:rPr lang="en-US" smtClean="0">
                <a:ea typeface="ＭＳ Ｐゴシック" pitchFamily="34" charset="-128"/>
              </a:rPr>
              <a:t>Provide nutritional supplements that aid sleep</a:t>
            </a:r>
          </a:p>
          <a:p>
            <a:pPr eaLnBrk="1" hangingPunct="1"/>
            <a:r>
              <a:rPr lang="en-US" smtClean="0">
                <a:ea typeface="ＭＳ Ｐゴシック" pitchFamily="34" charset="-128"/>
              </a:rPr>
              <a:t>Promote emotional comfort by spending time listening to concerns</a:t>
            </a:r>
          </a:p>
          <a:p>
            <a:pPr eaLnBrk="1" hangingPunct="1"/>
            <a:r>
              <a:rPr lang="en-US" smtClean="0">
                <a:ea typeface="ＭＳ Ｐゴシック" pitchFamily="34" charset="-128"/>
              </a:rPr>
              <a:t>Observe patients for patterns of fatigue or napping throughout the day</a:t>
            </a:r>
          </a:p>
        </p:txBody>
      </p:sp>
      <p:sp>
        <p:nvSpPr>
          <p:cNvPr id="4710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4710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CEB49A2-B9F9-44DA-80D3-E14F4CA8C149}" type="slidenum">
              <a:rPr lang="en-US" sz="1000" smtClean="0">
                <a:latin typeface="Arial" charset="0"/>
              </a:rPr>
              <a:pPr eaLnBrk="1" hangingPunct="1"/>
              <a:t>92</a:t>
            </a:fld>
            <a:endParaRPr lang="en-US" sz="1000" smtClean="0">
              <a:latin typeface="Arial" charset="0"/>
            </a:endParaRPr>
          </a:p>
        </p:txBody>
      </p:sp>
    </p:spTree>
    <p:extLst>
      <p:ext uri="{BB962C8B-B14F-4D97-AF65-F5344CB8AC3E}">
        <p14:creationId xmlns:p14="http://schemas.microsoft.com/office/powerpoint/2010/main" val="11702037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pPr eaLnBrk="1" hangingPunct="1"/>
            <a:r>
              <a:rPr lang="en-US" smtClean="0">
                <a:ea typeface="ＭＳ Ｐゴシック" pitchFamily="34" charset="-128"/>
              </a:rPr>
              <a:t>Provide Comfort Measures to Promote Sleep</a:t>
            </a:r>
          </a:p>
        </p:txBody>
      </p:sp>
      <p:pic>
        <p:nvPicPr>
          <p:cNvPr id="48131" name="Content Placeholder 6" descr="55847085.jpg"/>
          <p:cNvPicPr>
            <a:picLocks noGrp="1" noChangeAspect="1"/>
          </p:cNvPicPr>
          <p:nvPr>
            <p:ph idx="1"/>
          </p:nvPr>
        </p:nvPicPr>
        <p:blipFill>
          <a:blip r:embed="rId3">
            <a:extLst>
              <a:ext uri="{28A0092B-C50C-407E-A947-70E740481C1C}">
                <a14:useLocalDpi xmlns:a14="http://schemas.microsoft.com/office/drawing/2010/main" val="0"/>
              </a:ext>
            </a:extLst>
          </a:blip>
          <a:srcRect l="-8012" r="-8012"/>
          <a:stretch>
            <a:fillRect/>
          </a:stretch>
        </p:blipFill>
        <p:spPr/>
      </p:pic>
      <p:sp>
        <p:nvSpPr>
          <p:cNvPr id="4813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endParaRPr lang="en-US" sz="1000" dirty="0" smtClean="0">
              <a:latin typeface="Arial" charset="0"/>
            </a:endParaRPr>
          </a:p>
        </p:txBody>
      </p:sp>
      <p:sp>
        <p:nvSpPr>
          <p:cNvPr id="4813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D25066B-2280-49FB-A1C1-71A03F4D296E}" type="slidenum">
              <a:rPr lang="en-US" sz="1000" smtClean="0">
                <a:latin typeface="Arial" charset="0"/>
              </a:rPr>
              <a:pPr eaLnBrk="1" hangingPunct="1"/>
              <a:t>93</a:t>
            </a:fld>
            <a:endParaRPr lang="en-US" sz="1000" smtClean="0">
              <a:latin typeface="Arial" charset="0"/>
            </a:endParaRPr>
          </a:p>
        </p:txBody>
      </p:sp>
    </p:spTree>
    <p:extLst>
      <p:ext uri="{BB962C8B-B14F-4D97-AF65-F5344CB8AC3E}">
        <p14:creationId xmlns:p14="http://schemas.microsoft.com/office/powerpoint/2010/main" val="970900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3356</Words>
  <Application>Microsoft Office PowerPoint</Application>
  <PresentationFormat>On-screen Show (4:3)</PresentationFormat>
  <Paragraphs>567</Paragraphs>
  <Slides>93</Slides>
  <Notes>85</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VN057 Gerontology 11</vt:lpstr>
      <vt:lpstr>Chapter 19</vt:lpstr>
      <vt:lpstr>Normal Activity Patterns</vt:lpstr>
      <vt:lpstr>PowerPoint Presentation</vt:lpstr>
      <vt:lpstr>Activity and Aging</vt:lpstr>
      <vt:lpstr>PowerPoint Presentation</vt:lpstr>
      <vt:lpstr>Changes in the Ability to Perform or Tolerate Activity</vt:lpstr>
      <vt:lpstr>Changes in the Ability to Perform or Tolerate Activity (cont.)</vt:lpstr>
      <vt:lpstr>PowerPoint Presentation</vt:lpstr>
      <vt:lpstr>Exercise and Recommendations for Older Adults</vt:lpstr>
      <vt:lpstr>Exercise and Recommendations for Older Adults (cont.)</vt:lpstr>
      <vt:lpstr>PowerPoint Presentation</vt:lpstr>
      <vt:lpstr>Guidelines for Exercise by the Older Adult</vt:lpstr>
      <vt:lpstr>Various Exercises</vt:lpstr>
      <vt:lpstr>PowerPoint Presentation</vt:lpstr>
      <vt:lpstr>Effects of Disease Processes  on Activity</vt:lpstr>
      <vt:lpstr>Organic Brain Syndrome, Alzheimer’s Disease, and Stroke</vt:lpstr>
      <vt:lpstr>Neurologic Damage</vt:lpstr>
      <vt:lpstr>Diseases or Injury to the Musculoskeletal System</vt:lpstr>
      <vt:lpstr>Foot Conditions</vt:lpstr>
      <vt:lpstr>Conditions that Interfere with Intake or Distribution of Oxygen</vt:lpstr>
      <vt:lpstr>Malnourishment</vt:lpstr>
      <vt:lpstr>Emotional Disorders</vt:lpstr>
      <vt:lpstr>Nursing Process for Impaired Physical Mobility</vt:lpstr>
      <vt:lpstr>Assessment</vt:lpstr>
      <vt:lpstr>Assessment (cont.)</vt:lpstr>
      <vt:lpstr>Assessment (cont.)</vt:lpstr>
      <vt:lpstr>Assessment (cont.)</vt:lpstr>
      <vt:lpstr>Assessment (cont.)</vt:lpstr>
      <vt:lpstr>Nursing Diagnosis</vt:lpstr>
      <vt:lpstr>Nursing Goals/Outcomes</vt:lpstr>
      <vt:lpstr>Nursing Interventions</vt:lpstr>
      <vt:lpstr>Nursing Interventions (cont.)</vt:lpstr>
      <vt:lpstr>Trapeze Bar</vt:lpstr>
      <vt:lpstr>Quad Cane</vt:lpstr>
      <vt:lpstr>Walker</vt:lpstr>
      <vt:lpstr>Gait Belt</vt:lpstr>
      <vt:lpstr>Nursing Process for  Activity Intolerance</vt:lpstr>
      <vt:lpstr>Assessment</vt:lpstr>
      <vt:lpstr>Assessment (cont.)</vt:lpstr>
      <vt:lpstr>Nursing Diagnosis</vt:lpstr>
      <vt:lpstr>Nursing Goals/Outcomes</vt:lpstr>
      <vt:lpstr>Nursing Interventions</vt:lpstr>
      <vt:lpstr>Nursing Interventions (cont.)</vt:lpstr>
      <vt:lpstr>Nursing Process for  Problems of Oxygenation</vt:lpstr>
      <vt:lpstr>Assessment</vt:lpstr>
      <vt:lpstr>Assessment (cont.)</vt:lpstr>
      <vt:lpstr>Assessment (cont.)</vt:lpstr>
      <vt:lpstr>Assessment (cont.)</vt:lpstr>
      <vt:lpstr>Assessment (cont.)</vt:lpstr>
      <vt:lpstr>Assessment (cont.)</vt:lpstr>
      <vt:lpstr>Assessment (cont.)</vt:lpstr>
      <vt:lpstr>Nursing Diagnoses</vt:lpstr>
      <vt:lpstr>Nursing Goals/Outcomes</vt:lpstr>
      <vt:lpstr>Nursing Interventions</vt:lpstr>
      <vt:lpstr>Nursing Interventions (cont.)</vt:lpstr>
      <vt:lpstr>Nasal Cannula</vt:lpstr>
      <vt:lpstr>Portable Oxygen Cylinder</vt:lpstr>
      <vt:lpstr>Nursing Process for  Self-Care Deficits</vt:lpstr>
      <vt:lpstr>Assessment</vt:lpstr>
      <vt:lpstr>Assessment (cont.)</vt:lpstr>
      <vt:lpstr>Nursing Diagnoses</vt:lpstr>
      <vt:lpstr>Nursing Goals/Outcomes</vt:lpstr>
      <vt:lpstr>Devices to Assist with ADLs</vt:lpstr>
      <vt:lpstr>Devices to Assist with Self-Care</vt:lpstr>
      <vt:lpstr>Modified Eating Utensil</vt:lpstr>
      <vt:lpstr>Bathtub with Grab Bars</vt:lpstr>
      <vt:lpstr>Negative Attitudes:  The Controlling or Custodial Focus</vt:lpstr>
      <vt:lpstr>Negative Attitudes:  The Controlling or Custodial Focus (cont.)</vt:lpstr>
      <vt:lpstr>Positive Attitudes:  The Rehabilitative Focus</vt:lpstr>
      <vt:lpstr>Positive Attitudes:  The Rehabilitative Focus (cont.)</vt:lpstr>
      <vt:lpstr>Positive Attitudes:  The Rehabilitative Focus (cont.)</vt:lpstr>
      <vt:lpstr>Chapter 20</vt:lpstr>
      <vt:lpstr>Sleep-Rest Health Patterns</vt:lpstr>
      <vt:lpstr>Normal Sleep and Rest</vt:lpstr>
      <vt:lpstr>Normal Sleep and Rest (cont.)</vt:lpstr>
      <vt:lpstr>The Adult Sleep Cycle</vt:lpstr>
      <vt:lpstr>The Adult Sleep Cycle (cont.)</vt:lpstr>
      <vt:lpstr>The Adult Sleep Cycle (cont.)</vt:lpstr>
      <vt:lpstr>Sleep and Aging</vt:lpstr>
      <vt:lpstr>Insomnia</vt:lpstr>
      <vt:lpstr>Types of Insomnia</vt:lpstr>
      <vt:lpstr>PowerPoint Presentation</vt:lpstr>
      <vt:lpstr>Medications Used to  Promote Sleep</vt:lpstr>
      <vt:lpstr>Drugs that Contribute to  Sleep Disorders</vt:lpstr>
      <vt:lpstr>Risk Factors Related to  Sleep or Rest Problems</vt:lpstr>
      <vt:lpstr>Treatment for Insomnia</vt:lpstr>
      <vt:lpstr>Sleep Apnea</vt:lpstr>
      <vt:lpstr>Sleep Apnea (cont.)</vt:lpstr>
      <vt:lpstr>Treatment for Sleep Apnea</vt:lpstr>
      <vt:lpstr>PowerPoint Presentation</vt:lpstr>
      <vt:lpstr>Nursing Interventions (cont.)</vt:lpstr>
      <vt:lpstr>Provide Comfort Measures to Promote Sleep</vt:lpstr>
    </vt:vector>
  </TitlesOfParts>
  <Company>wvmccd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VN057 Gerontology 11</dc:title>
  <dc:creator>Administrator</dc:creator>
  <cp:lastModifiedBy>Administrator</cp:lastModifiedBy>
  <cp:revision>13</cp:revision>
  <dcterms:created xsi:type="dcterms:W3CDTF">2012-05-07T14:31:42Z</dcterms:created>
  <dcterms:modified xsi:type="dcterms:W3CDTF">2012-05-07T20:53:50Z</dcterms:modified>
</cp:coreProperties>
</file>