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5"/>
  </p:notesMasterIdLst>
  <p:handoutMasterIdLst>
    <p:handoutMasterId r:id="rId56"/>
  </p:handoutMasterIdLst>
  <p:sldIdLst>
    <p:sldId id="256" r:id="rId2"/>
    <p:sldId id="297" r:id="rId3"/>
    <p:sldId id="296" r:id="rId4"/>
    <p:sldId id="291" r:id="rId5"/>
    <p:sldId id="257" r:id="rId6"/>
    <p:sldId id="258" r:id="rId7"/>
    <p:sldId id="29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87" r:id="rId19"/>
    <p:sldId id="269" r:id="rId20"/>
    <p:sldId id="270" r:id="rId21"/>
    <p:sldId id="288" r:id="rId22"/>
    <p:sldId id="271" r:id="rId23"/>
    <p:sldId id="300" r:id="rId24"/>
    <p:sldId id="272" r:id="rId25"/>
    <p:sldId id="315" r:id="rId26"/>
    <p:sldId id="273" r:id="rId27"/>
    <p:sldId id="289" r:id="rId28"/>
    <p:sldId id="274" r:id="rId29"/>
    <p:sldId id="317" r:id="rId30"/>
    <p:sldId id="313" r:id="rId31"/>
    <p:sldId id="314" r:id="rId32"/>
    <p:sldId id="275" r:id="rId33"/>
    <p:sldId id="276" r:id="rId34"/>
    <p:sldId id="278" r:id="rId35"/>
    <p:sldId id="279" r:id="rId36"/>
    <p:sldId id="280" r:id="rId37"/>
    <p:sldId id="281" r:id="rId38"/>
    <p:sldId id="301" r:id="rId39"/>
    <p:sldId id="277" r:id="rId40"/>
    <p:sldId id="302" r:id="rId41"/>
    <p:sldId id="303" r:id="rId42"/>
    <p:sldId id="304" r:id="rId43"/>
    <p:sldId id="318" r:id="rId44"/>
    <p:sldId id="306" r:id="rId45"/>
    <p:sldId id="305" r:id="rId46"/>
    <p:sldId id="307" r:id="rId47"/>
    <p:sldId id="308" r:id="rId48"/>
    <p:sldId id="320" r:id="rId49"/>
    <p:sldId id="309" r:id="rId50"/>
    <p:sldId id="310" r:id="rId51"/>
    <p:sldId id="311" r:id="rId52"/>
    <p:sldId id="312" r:id="rId53"/>
    <p:sldId id="322" r:id="rId54"/>
  </p:sldIdLst>
  <p:sldSz cx="9144000" cy="6858000" type="screen4x3"/>
  <p:notesSz cx="6858000" cy="9144000"/>
  <p:custDataLst>
    <p:tags r:id="rId5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itor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74" autoAdjust="0"/>
    <p:restoredTop sz="68705" autoAdjust="0"/>
  </p:normalViewPr>
  <p:slideViewPr>
    <p:cSldViewPr>
      <p:cViewPr varScale="1">
        <p:scale>
          <a:sx n="45" d="100"/>
          <a:sy n="45" d="100"/>
        </p:scale>
        <p:origin x="-96" y="-1488"/>
      </p:cViewPr>
      <p:guideLst>
        <p:guide orient="horz" pos="2160"/>
        <p:guide orient="horz" pos="192"/>
        <p:guide orient="horz" pos="3792"/>
        <p:guide pos="2880"/>
        <p:guide pos="288"/>
        <p:guide pos="547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76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5.xml"/><Relationship Id="rId1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5CC0FF5-EC52-4DD4-AD6C-21FF8B0B5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8E36DA9-1DB1-4195-8142-AB750FBB0E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F82AD0-91CE-432B-AD50-BDC9D370C37D}" type="slidenum">
              <a:rPr lang="en-US" smtClean="0">
                <a:latin typeface="Arial" charset="0"/>
                <a:cs typeface="Arial" charset="0"/>
              </a:rPr>
              <a:pPr/>
              <a:t>1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Palatino-Roman" pitchFamily="50" charset="0"/>
              </a:rPr>
              <a:t>Last permanent tooth erupts ~12 years old.</a:t>
            </a:r>
            <a:endParaRPr lang="en-US" smtClean="0">
              <a:latin typeface="Arial" charset="0"/>
            </a:endParaRPr>
          </a:p>
          <a:p>
            <a:pPr eaLnBrk="1" hangingPunct="1"/>
            <a:r>
              <a:rPr lang="en-US" smtClean="0">
                <a:latin typeface="Arial" charset="0"/>
              </a:rPr>
              <a:t>Allow the toddler to experience and handle frustration as brushing technique is learned.</a:t>
            </a:r>
          </a:p>
          <a:p>
            <a:pPr lvl="1" eaLnBrk="1" hangingPunct="1"/>
            <a:r>
              <a:rPr lang="en-US" smtClean="0">
                <a:latin typeface="Arial" charset="0"/>
              </a:rPr>
              <a:t>Assist until school age to ensure effectiveness.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47CA9E-B1AB-4072-83B6-870DCA6864CD}" type="slidenum">
              <a:rPr lang="en-US" smtClean="0">
                <a:latin typeface="Arial" charset="0"/>
                <a:cs typeface="Arial" charset="0"/>
              </a:rPr>
              <a:pPr/>
              <a:t>18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681949-6A7A-42AE-A84B-9E046138DD82}" type="slidenum">
              <a:rPr lang="en-US" smtClean="0">
                <a:latin typeface="Arial" charset="0"/>
                <a:cs typeface="Arial" charset="0"/>
              </a:rPr>
              <a:pPr/>
              <a:t>19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2-3 healthy snacks during the day</a:t>
            </a:r>
          </a:p>
          <a:p>
            <a:pPr eaLnBrk="1" hangingPunct="1"/>
            <a:r>
              <a:rPr lang="en-US" smtClean="0">
                <a:latin typeface="Arial" charset="0"/>
              </a:rPr>
              <a:t>Example 1000-calorie day: 1 cup each fruit/veg, 3 oz grains, 2 oz meat/beans, 2 cups milk, 3 tsp oil, 165 cal of snacks</a:t>
            </a:r>
          </a:p>
          <a:p>
            <a:pPr eaLnBrk="1" hangingPunct="1"/>
            <a:r>
              <a:rPr lang="en-US" smtClean="0">
                <a:latin typeface="Arial" charset="0"/>
              </a:rPr>
              <a:t>Whole milk is recommended in the first 2 years for its fat content.</a:t>
            </a:r>
          </a:p>
          <a:p>
            <a:pPr marL="0" lvl="2" eaLnBrk="1" hangingPunct="1"/>
            <a:r>
              <a:rPr lang="en-US" smtClean="0">
                <a:latin typeface="Arial" charset="0"/>
              </a:rPr>
              <a:t>Drinking too much milk takes away from solid foods necessary for iron intake.</a:t>
            </a:r>
          </a:p>
          <a:p>
            <a:pPr eaLnBrk="1" hangingPunct="1"/>
            <a:r>
              <a:rPr lang="en-US" smtClean="0">
                <a:latin typeface="Palatino-Roman" pitchFamily="50" charset="0"/>
              </a:rPr>
              <a:t>Toddlers are at risk for choking on foods such as grapes, frankfurters, and raw vegetables.</a:t>
            </a:r>
          </a:p>
          <a:p>
            <a:pPr eaLnBrk="1" hangingPunct="1"/>
            <a:r>
              <a:rPr lang="en-US" smtClean="0">
                <a:latin typeface="Palatino-Roman" pitchFamily="50" charset="0"/>
              </a:rPr>
              <a:t>MyPyramid (Figure 7-5) was introduced by the U.S. Department of Agriculture in 2005 to encourage people to make healthy food choices and to be active every day.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What is physiological anorexia?</a:t>
            </a:r>
          </a:p>
          <a:p>
            <a:pPr eaLnBrk="1" hangingPunct="1"/>
            <a:r>
              <a:rPr lang="en-US" smtClean="0">
                <a:latin typeface="Palatino-Roman" pitchFamily="50" charset="0"/>
              </a:rPr>
              <a:t>Remind parents that any nutritious food can be eaten at any meal if the toddler prefers; for example, soup for breakfast, eggs for supper.</a:t>
            </a:r>
          </a:p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1563D1-EE93-4015-9330-9FE8E507D1BC}" type="slidenum">
              <a:rPr lang="en-US" smtClean="0">
                <a:latin typeface="Arial" charset="0"/>
                <a:cs typeface="Arial" charset="0"/>
              </a:rPr>
              <a:pPr/>
              <a:t>21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D1E28A-FA80-464C-9800-7B2C6614734F}" type="slidenum">
              <a:rPr lang="en-US" smtClean="0">
                <a:latin typeface="Arial" charset="0"/>
                <a:cs typeface="Arial" charset="0"/>
              </a:rPr>
              <a:pPr/>
              <a:t>22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Palatino-Roman" pitchFamily="50" charset="0"/>
              </a:rPr>
              <a:t>If the child does not seem to catch on after a couple of weeks, parents need to accept that the child is not ready yet, and they should not make the child feel bad.</a:t>
            </a:r>
          </a:p>
          <a:p>
            <a:pPr eaLnBrk="1" hangingPunct="1"/>
            <a:r>
              <a:rPr lang="en-US" smtClean="0">
                <a:latin typeface="Palatino-Roman" pitchFamily="50" charset="0"/>
              </a:rPr>
              <a:t>Most children continue to have occasional accidents until the age of 4 or 5 years.</a:t>
            </a:r>
            <a:endParaRPr lang="en-US" smtClean="0">
              <a:latin typeface="Arial" charset="0"/>
            </a:endParaRPr>
          </a:p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How long should the child be left on the potty chair or toilet?</a:t>
            </a:r>
          </a:p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F3CC27-E7C6-499E-B7BB-FD8454E4EE41}" type="slidenum">
              <a:rPr lang="en-US" smtClean="0">
                <a:latin typeface="Arial" charset="0"/>
                <a:cs typeface="Arial" charset="0"/>
              </a:rPr>
              <a:pPr/>
              <a:t>23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Arial" charset="0"/>
              </a:rPr>
              <a:t>Answer: A</a:t>
            </a: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65AE8-F096-4835-9395-9DC04C275195}" type="slidenum">
              <a:rPr lang="en-US" smtClean="0">
                <a:latin typeface="Arial" charset="0"/>
                <a:cs typeface="Arial" charset="0"/>
              </a:rPr>
              <a:pPr/>
              <a:t>25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EFDF9-F391-4F57-A902-B4416739A311}" type="slidenum">
              <a:rPr lang="en-US" smtClean="0">
                <a:latin typeface="Arial" charset="0"/>
                <a:cs typeface="Arial" charset="0"/>
              </a:rPr>
              <a:pPr/>
              <a:t>26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Palatino-Roman" pitchFamily="50" charset="0"/>
              </a:rPr>
              <a:t>Toys with small, removable parts are dangerous because of the risk for aspiration.</a:t>
            </a:r>
          </a:p>
          <a:p>
            <a:pPr eaLnBrk="1" hangingPunct="1"/>
            <a:r>
              <a:rPr lang="en-US" smtClean="0">
                <a:latin typeface="Palatino-Roman" pitchFamily="50" charset="0"/>
              </a:rPr>
              <a:t>As a general rule, how large should the toddler’s toys be?</a:t>
            </a:r>
          </a:p>
          <a:p>
            <a:pPr eaLnBrk="1" hangingPunct="1"/>
            <a:r>
              <a:rPr lang="en-US" smtClean="0">
                <a:latin typeface="Palatino-Roman" pitchFamily="50" charset="0"/>
              </a:rPr>
              <a:t>Toys that can be pedaled, such as a tricycle, should be adapted to the size of the child.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FCC17-17FB-4387-8167-06A188539CEF}" type="slidenum">
              <a:rPr lang="en-US" smtClean="0">
                <a:latin typeface="Arial" charset="0"/>
                <a:cs typeface="Arial" charset="0"/>
              </a:rPr>
              <a:pPr/>
              <a:t>28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What are the two types of child care?</a:t>
            </a:r>
          </a:p>
          <a:p>
            <a:pPr eaLnBrk="1" hangingPunct="1"/>
            <a:r>
              <a:rPr lang="en-US" smtClean="0">
                <a:latin typeface="Palatino-Roman" pitchFamily="50" charset="0"/>
              </a:rPr>
              <a:t>Ideally, all future daycare programs might include comprehensive health services and health education programs.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Arial" charset="0"/>
              </a:rPr>
              <a:t>Answer: D</a:t>
            </a: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890B24-117E-4CF3-A353-718A645D3DBA}" type="slidenum">
              <a:rPr lang="en-US" smtClean="0">
                <a:latin typeface="Arial" charset="0"/>
                <a:cs typeface="Arial" charset="0"/>
              </a:rPr>
              <a:pPr/>
              <a:t>29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2127CE-8DB5-4AE8-8007-C7DE1540A94A}" type="slidenum">
              <a:rPr lang="en-US" smtClean="0">
                <a:latin typeface="Arial" charset="0"/>
                <a:cs typeface="Arial" charset="0"/>
              </a:rPr>
              <a:pPr/>
              <a:t>32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Toddlers are at the highest risk for having what kinds of accidents?</a:t>
            </a:r>
          </a:p>
          <a:p>
            <a:pPr eaLnBrk="1" hangingPunct="1"/>
            <a:r>
              <a:rPr lang="en-US" smtClean="0">
                <a:latin typeface="Arial" charset="0"/>
              </a:rPr>
              <a:t>Most accidents occur in or near the home.</a:t>
            </a:r>
          </a:p>
          <a:p>
            <a:pPr eaLnBrk="1" hangingPunct="1"/>
            <a:r>
              <a:rPr lang="en-US" smtClean="0">
                <a:latin typeface="Palatino-Roman" pitchFamily="50" charset="0"/>
              </a:rPr>
              <a:t>Nurses in the community often can contribute indirectly to the welfare of others by the example they set and by being aware of emergency medical facilities available in the community.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43E330-C86E-4A6E-BA06-8F7263EF38B0}" type="slidenum">
              <a:rPr lang="en-US" smtClean="0">
                <a:latin typeface="Arial" charset="0"/>
                <a:cs typeface="Arial" charset="0"/>
              </a:rPr>
              <a:pPr/>
              <a:t>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Toddlers become very frustrated with the new concept of rules for behavior.</a:t>
            </a:r>
          </a:p>
          <a:p>
            <a:pPr eaLnBrk="1" hangingPunct="1"/>
            <a:r>
              <a:rPr lang="en-US" smtClean="0">
                <a:latin typeface="Arial" charset="0"/>
              </a:rPr>
              <a:t>Toddlers will also dawdle to feel in control of when/where they go.</a:t>
            </a:r>
          </a:p>
          <a:p>
            <a:pPr eaLnBrk="1" hangingPunct="1"/>
            <a:r>
              <a:rPr lang="en-US" smtClean="0">
                <a:latin typeface="Palatino-Roman" pitchFamily="50" charset="0"/>
              </a:rPr>
              <a:t>Toddlers need to be encouraged to become independent, and the caregiver should not do everything for them.</a:t>
            </a:r>
            <a:r>
              <a:rPr lang="en-US" smtClean="0">
                <a:latin typeface="Arial" charset="0"/>
              </a:rPr>
              <a:t> </a:t>
            </a:r>
          </a:p>
          <a:p>
            <a:pPr eaLnBrk="1" hangingPunct="1"/>
            <a:r>
              <a:rPr lang="en-US" smtClean="0">
                <a:latin typeface="Arial" charset="0"/>
              </a:rPr>
              <a:t>(Separation) Parents should never “sneak out” on a child.</a:t>
            </a:r>
          </a:p>
          <a:p>
            <a:pPr eaLnBrk="1" hangingPunct="1"/>
            <a:r>
              <a:rPr lang="en-US" smtClean="0">
                <a:latin typeface="Arial" charset="0"/>
              </a:rPr>
              <a:t>Learning to delay gratification and incorporate socially acceptable behavior.</a:t>
            </a:r>
          </a:p>
          <a:p>
            <a:pPr eaLnBrk="1" hangingPunct="1"/>
            <a:endParaRPr lang="en-US" smtClean="0">
              <a:latin typeface="Palatino-Roman" pitchFamily="50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A5305B-8B6E-454A-9E16-80EB6B81CB08}" type="slidenum">
              <a:rPr lang="en-US" smtClean="0">
                <a:latin typeface="Arial" charset="0"/>
                <a:cs typeface="Arial" charset="0"/>
              </a:rPr>
              <a:pPr/>
              <a:t>34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Palatino-Roman" pitchFamily="50" charset="0"/>
              </a:rPr>
              <a:t>Before drivers start the car, they must be aware of any nearby children and pay attention to the children’s locations.</a:t>
            </a:r>
          </a:p>
          <a:p>
            <a:pPr eaLnBrk="1" hangingPunct="1"/>
            <a:r>
              <a:rPr lang="en-US" smtClean="0">
                <a:latin typeface="Palatino-Roman" pitchFamily="50" charset="0"/>
              </a:rPr>
              <a:t>What are the most common ways a child may receive a scald burn?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2E4109-8A1F-42E0-B7CC-3D2E75A5672C}" type="slidenum">
              <a:rPr lang="en-US" smtClean="0">
                <a:latin typeface="Arial" charset="0"/>
                <a:cs typeface="Arial" charset="0"/>
              </a:rPr>
              <a:pPr/>
              <a:t>35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When should the parents consider moving a child from the crib to a bed?</a:t>
            </a:r>
          </a:p>
          <a:p>
            <a:pPr eaLnBrk="1" hangingPunct="1"/>
            <a:r>
              <a:rPr lang="en-US" smtClean="0">
                <a:latin typeface="Palatino-Roman" pitchFamily="50" charset="0"/>
              </a:rPr>
              <a:t>Children should be taught how to safely play when on playground equipment or riding toys.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Motor vehicle accidents are the number-one cause of childhood death from injury after age 1.</a:t>
            </a: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49AB58-6109-4625-B69C-EFC30D623660}" type="slidenum">
              <a:rPr lang="en-US" smtClean="0">
                <a:latin typeface="Arial" charset="0"/>
                <a:cs typeface="Arial" charset="0"/>
              </a:rPr>
              <a:pPr/>
              <a:t>38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Scald burns are the most common type of burn injury.</a:t>
            </a: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89A8D1-6BD2-4E20-98C3-EF3628557A71}" type="slidenum">
              <a:rPr lang="en-US" smtClean="0">
                <a:latin typeface="Arial" charset="0"/>
                <a:cs typeface="Arial" charset="0"/>
              </a:rPr>
              <a:pPr/>
              <a:t>40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Situations from toilets to swimming pools to small containers holding water pose a serious drowning hazard.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D2BC95-755F-42CA-BFC8-3E45AB014CB9}" type="slidenum">
              <a:rPr lang="en-US" smtClean="0">
                <a:latin typeface="Arial" charset="0"/>
                <a:cs typeface="Arial" charset="0"/>
              </a:rPr>
              <a:pPr/>
              <a:t>41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American Association of Poison Control Centers’ nationwide poison control hotline is 1-800-222-1222.</a:t>
            </a: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DDFA94-0E1A-4E76-978B-F714B4EA6C0A}" type="slidenum">
              <a:rPr lang="en-US" smtClean="0">
                <a:latin typeface="Arial" charset="0"/>
                <a:cs typeface="Arial" charset="0"/>
              </a:rPr>
              <a:pPr/>
              <a:t>42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Arial" charset="0"/>
              </a:rPr>
              <a:t>Answer: C</a:t>
            </a: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7AF0CA-16F8-4CB3-AADE-DE5D7B398416}" type="slidenum">
              <a:rPr lang="en-US" smtClean="0">
                <a:latin typeface="Arial" charset="0"/>
                <a:cs typeface="Arial" charset="0"/>
              </a:rPr>
              <a:pPr/>
              <a:t>43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Parents should always have poison control # available.</a:t>
            </a:r>
          </a:p>
          <a:p>
            <a:pPr eaLnBrk="1" hangingPunct="1"/>
            <a:r>
              <a:rPr lang="en-US" smtClean="0">
                <a:latin typeface="Arial" charset="0"/>
              </a:rPr>
              <a:t>1-800-222-1222</a:t>
            </a: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480BAF-F280-46B0-8DD8-01329A14DA08}" type="slidenum">
              <a:rPr lang="en-US" smtClean="0">
                <a:latin typeface="Arial" charset="0"/>
                <a:cs typeface="Arial" charset="0"/>
              </a:rPr>
              <a:pPr/>
              <a:t>44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Gastric lavage has little to no benefit 30 min. after ingestion.</a:t>
            </a:r>
          </a:p>
          <a:p>
            <a:pPr lvl="1" eaLnBrk="1" hangingPunct="1"/>
            <a:r>
              <a:rPr lang="en-US" smtClean="0">
                <a:latin typeface="Arial" charset="0"/>
              </a:rPr>
              <a:t>Typically not used with hydrocarbons because of aspiration risk.</a:t>
            </a:r>
          </a:p>
          <a:p>
            <a:pPr eaLnBrk="1" hangingPunct="1"/>
            <a:r>
              <a:rPr lang="en-US" smtClean="0">
                <a:latin typeface="Arial" charset="0"/>
              </a:rPr>
              <a:t>Some children need a tracheostomy to maintain an airway after consuming corrosives.</a:t>
            </a:r>
          </a:p>
          <a:p>
            <a:pPr eaLnBrk="1" hangingPunct="1"/>
            <a:r>
              <a:rPr lang="en-US" smtClean="0">
                <a:latin typeface="Arial" charset="0"/>
              </a:rPr>
              <a:t>Immediate danger of hydrocarbons.</a:t>
            </a:r>
          </a:p>
          <a:p>
            <a:pPr lvl="1" eaLnBrk="1" hangingPunct="1"/>
            <a:r>
              <a:rPr lang="en-US" smtClean="0">
                <a:latin typeface="Arial" charset="0"/>
              </a:rPr>
              <a:t>Aspiration, tachypnea, cyanosis.</a:t>
            </a:r>
          </a:p>
          <a:p>
            <a:pPr eaLnBrk="1" hangingPunct="1"/>
            <a:r>
              <a:rPr lang="en-US" smtClean="0">
                <a:latin typeface="Arial" charset="0"/>
              </a:rPr>
              <a:t>Follow-up treatments may include electrolyte studies, IVs, temperature control measures, cardiac monitoring, respiratory treatment, dialysis.</a:t>
            </a: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1049EB-8964-46F3-8A32-D6C86C727D82}" type="slidenum">
              <a:rPr lang="en-US" smtClean="0">
                <a:latin typeface="Arial" charset="0"/>
                <a:cs typeface="Arial" charset="0"/>
              </a:rPr>
              <a:pPr/>
              <a:t>45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Acetaminophen = Tylenol</a:t>
            </a:r>
          </a:p>
          <a:p>
            <a:pPr eaLnBrk="1" hangingPunct="1"/>
            <a:r>
              <a:rPr lang="en-US" smtClean="0">
                <a:latin typeface="Arial" charset="0"/>
              </a:rPr>
              <a:t>Children under 6 are less likely to have significant toxic effects than older children or adults.</a:t>
            </a:r>
          </a:p>
          <a:p>
            <a:pPr eaLnBrk="1" hangingPunct="1"/>
            <a:r>
              <a:rPr lang="en-US" smtClean="0">
                <a:latin typeface="Arial" charset="0"/>
              </a:rPr>
              <a:t>Mucomyst may be started 24-36 hours after ingestion in severe cases.</a:t>
            </a:r>
          </a:p>
          <a:p>
            <a:pPr lvl="1" eaLnBrk="1" hangingPunct="1"/>
            <a:r>
              <a:rPr lang="en-US" smtClean="0">
                <a:latin typeface="Arial" charset="0"/>
              </a:rPr>
              <a:t>Administered according to serum acetaminophen level.</a:t>
            </a:r>
          </a:p>
          <a:p>
            <a:pPr lvl="1" eaLnBrk="1" hangingPunct="1"/>
            <a:r>
              <a:rPr lang="en-US" smtClean="0">
                <a:latin typeface="Arial" charset="0"/>
              </a:rPr>
              <a:t>May be given via IV, but higher risk of anaphylaxis.</a:t>
            </a:r>
          </a:p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98B608-6B4D-47C0-A8B1-08DBAD1980B8}" type="slidenum">
              <a:rPr lang="en-US" smtClean="0">
                <a:latin typeface="Arial" charset="0"/>
                <a:cs typeface="Arial" charset="0"/>
              </a:rPr>
              <a:pPr/>
              <a:t>46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The hospital can be frightening to a toddler. A parent’s presence is often reassuring.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98EBB5-13DC-4494-9158-D326A8BB67B8}" type="slidenum">
              <a:rPr lang="en-US" smtClean="0">
                <a:latin typeface="Arial" charset="0"/>
                <a:cs typeface="Arial" charset="0"/>
              </a:rPr>
              <a:pPr/>
              <a:t>10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Aspirin toxicity can occur from a single toxic-level ingestion or repeated small therapeutic doses.</a:t>
            </a:r>
          </a:p>
          <a:p>
            <a:pPr eaLnBrk="1" hangingPunct="1"/>
            <a:r>
              <a:rPr lang="en-US" smtClean="0">
                <a:latin typeface="Arial" charset="0"/>
              </a:rPr>
              <a:t>Poisoning may manifest with ringing in the ears, dizziness, anorexia, sweating, nausea, vomiting, and diarrhea.</a:t>
            </a:r>
          </a:p>
          <a:p>
            <a:pPr eaLnBrk="1" hangingPunct="1"/>
            <a:r>
              <a:rPr lang="en-US" smtClean="0">
                <a:latin typeface="Arial" charset="0"/>
              </a:rPr>
              <a:t>Hyperpnea is a sign of more serious trouble.</a:t>
            </a:r>
          </a:p>
          <a:p>
            <a:pPr lvl="1" eaLnBrk="1" hangingPunct="1"/>
            <a:r>
              <a:rPr lang="en-US" smtClean="0">
                <a:latin typeface="Arial" charset="0"/>
              </a:rPr>
              <a:t>Respiratory system is stimulated by the drug.</a:t>
            </a:r>
          </a:p>
          <a:p>
            <a:pPr lvl="1" eaLnBrk="1" hangingPunct="1"/>
            <a:r>
              <a:rPr lang="en-US" smtClean="0">
                <a:latin typeface="Arial" charset="0"/>
              </a:rPr>
              <a:t>Dehydration, metabolic acidosis, high fever, convulsions, and coma may follow.</a:t>
            </a: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BA3C9B-8CC8-4B32-A832-8D37BABE51F4}" type="slidenum">
              <a:rPr lang="en-US" smtClean="0">
                <a:latin typeface="Arial" charset="0"/>
                <a:cs typeface="Arial" charset="0"/>
              </a:rPr>
              <a:pPr/>
              <a:t>47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Arial" charset="0"/>
              </a:rPr>
              <a:t>Answer: D</a:t>
            </a: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54620C-D877-4181-8C54-79B6CC53F6DA}" type="slidenum">
              <a:rPr lang="en-US" smtClean="0">
                <a:latin typeface="Arial" charset="0"/>
                <a:cs typeface="Arial" charset="0"/>
              </a:rPr>
              <a:pPr/>
              <a:t>48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Nausea, vomiting, epigastric pain, drowsiness, lethargy, and ataxia are common overdose effects.</a:t>
            </a: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450A75-7C9A-415B-969D-1F7BED3D2FBE}" type="slidenum">
              <a:rPr lang="en-US" smtClean="0">
                <a:latin typeface="Arial" charset="0"/>
                <a:cs typeface="Arial" charset="0"/>
              </a:rPr>
              <a:pPr/>
              <a:t>49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Some folk remedies contain lead: Azarcon and greta used for upset stomach, pay-looah for rash/fever.</a:t>
            </a:r>
          </a:p>
          <a:p>
            <a:pPr eaLnBrk="1" hangingPunct="1"/>
            <a:r>
              <a:rPr lang="en-US" smtClean="0">
                <a:latin typeface="Arial" charset="0"/>
              </a:rPr>
              <a:t>Unborn children exposed to lead: premature birth, smaller babies, decreased mental ability, reduced growth.</a:t>
            </a:r>
          </a:p>
          <a:p>
            <a:pPr eaLnBrk="1" hangingPunct="1"/>
            <a:r>
              <a:rPr lang="en-US" smtClean="0">
                <a:latin typeface="Arial" charset="0"/>
              </a:rPr>
              <a:t>Pica: eating things most people consider unpalatable (sand, grass, wool, glass, animal droppings, paint chips, etc.).</a:t>
            </a:r>
          </a:p>
          <a:p>
            <a:pPr lvl="1" eaLnBrk="1" hangingPunct="1"/>
            <a:r>
              <a:rPr lang="en-US" smtClean="0">
                <a:latin typeface="Arial" charset="0"/>
              </a:rPr>
              <a:t>Underlying nutritional disturbance, family dysfunction, or mental health.</a:t>
            </a: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4CE438-C751-4E13-BAB0-571E2FE27EC4}" type="slidenum">
              <a:rPr lang="en-US" smtClean="0">
                <a:latin typeface="Arial" charset="0"/>
                <a:cs typeface="Arial" charset="0"/>
              </a:rPr>
              <a:pPr/>
              <a:t>50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Chelating agents have potentially serious side effects.</a:t>
            </a: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D67D34-823E-43E4-B956-B5E29943CF94}" type="slidenum">
              <a:rPr lang="en-US" smtClean="0">
                <a:latin typeface="Arial" charset="0"/>
                <a:cs typeface="Arial" charset="0"/>
              </a:rPr>
              <a:pPr/>
              <a:t>51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D317A1-BA42-4E82-90FD-6A3FF39B2E7B}" type="slidenum">
              <a:rPr lang="en-US" smtClean="0">
                <a:latin typeface="Arial" charset="0"/>
                <a:cs typeface="Arial" charset="0"/>
              </a:rPr>
              <a:pPr/>
              <a:t>52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Arial" charset="0"/>
              </a:rPr>
              <a:t>Answer: D</a:t>
            </a:r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DA4873-7330-4241-8833-2E6C20FC3714}" type="slidenum">
              <a:rPr lang="en-US" smtClean="0">
                <a:latin typeface="Arial" charset="0"/>
                <a:cs typeface="Arial" charset="0"/>
              </a:rPr>
              <a:pPr/>
              <a:t>53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2A72EE-CF75-48F3-952D-5A17EC4C7784}" type="slidenum">
              <a:rPr lang="en-US" smtClean="0">
                <a:latin typeface="Arial" charset="0"/>
                <a:cs typeface="Arial" charset="0"/>
              </a:rPr>
              <a:pPr/>
              <a:t>11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At what age are all 20 deciduous teeth generally present?</a:t>
            </a:r>
          </a:p>
          <a:p>
            <a:pPr eaLnBrk="1" hangingPunct="1"/>
            <a:r>
              <a:rPr lang="en-US" smtClean="0">
                <a:latin typeface="Palatino-Roman" pitchFamily="50" charset="0"/>
              </a:rPr>
              <a:t>Toddlers have improved thermoregulatory capabilities.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ECB4CC-EB40-45A4-AE2A-BE05C45BA42A}" type="slidenum">
              <a:rPr lang="en-US" smtClean="0">
                <a:latin typeface="Arial" charset="0"/>
                <a:cs typeface="Arial" charset="0"/>
              </a:rPr>
              <a:pPr/>
              <a:t>12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What is one of the objectives in the management of toddlers?</a:t>
            </a:r>
          </a:p>
          <a:p>
            <a:pPr marL="0" lvl="1" eaLnBrk="1" hangingPunct="1"/>
            <a:r>
              <a:rPr lang="en-US" smtClean="0">
                <a:latin typeface="Arial" charset="0"/>
              </a:rPr>
              <a:t>Parents should help toddlers find socially acceptable outlets for expressing their emotions.</a:t>
            </a:r>
          </a:p>
          <a:p>
            <a:pPr eaLnBrk="1" hangingPunct="1"/>
            <a:r>
              <a:rPr lang="en-US" smtClean="0">
                <a:latin typeface="Palatino-Roman" pitchFamily="50" charset="0"/>
              </a:rPr>
              <a:t>Positive parenting steps also include spending time alone with the toddler, praising the toddler for good behavior, and making the child feel safe and secure through discipline and love.</a:t>
            </a:r>
            <a:endParaRPr lang="en-US" smtClean="0">
              <a:latin typeface="Arial" charset="0"/>
            </a:endParaRPr>
          </a:p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72A2C9-0E1A-439B-8B13-A6492F57E373}" type="slidenum">
              <a:rPr lang="en-US" smtClean="0">
                <a:latin typeface="Arial" charset="0"/>
                <a:cs typeface="Arial" charset="0"/>
              </a:rPr>
              <a:pPr/>
              <a:t>13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What is the Denver Developmental Screening Test (DDST)?</a:t>
            </a:r>
          </a:p>
          <a:p>
            <a:pPr eaLnBrk="1" hangingPunct="1"/>
            <a:r>
              <a:rPr lang="en-US" smtClean="0">
                <a:latin typeface="Palatino-Roman" pitchFamily="50" charset="0"/>
              </a:rPr>
              <a:t>No two toddlers have the same vocabulary at the same age; however, generalities are found in language development.</a:t>
            </a:r>
          </a:p>
          <a:p>
            <a:pPr eaLnBrk="1" hangingPunct="1"/>
            <a:r>
              <a:rPr lang="en-US" smtClean="0">
                <a:latin typeface="Palatino-Roman" pitchFamily="50" charset="0"/>
              </a:rPr>
              <a:t>It is important to remember that toddlers who talk well still cannot comprehend much of adult conversation. Children should never be punished for misunderstanding commands.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A2380E-B690-4088-9401-FA4D24048474}" type="slidenum">
              <a:rPr lang="en-US" smtClean="0">
                <a:latin typeface="Arial" charset="0"/>
                <a:cs typeface="Arial" charset="0"/>
              </a:rPr>
              <a:pPr/>
              <a:t>14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Why should the word “bad” not be used when communicating with a toddler?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64FB42-1A17-427D-8C39-4B8D1827CB9D}" type="slidenum">
              <a:rPr lang="en-US" smtClean="0">
                <a:latin typeface="Arial" charset="0"/>
                <a:cs typeface="Arial" charset="0"/>
              </a:rPr>
              <a:pPr/>
              <a:t>16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Palatino-Roman" pitchFamily="50" charset="0"/>
              </a:rPr>
              <a:t>A flexible schedule organized around the needs of the entire household is best.</a:t>
            </a:r>
            <a:endParaRPr lang="en-US" smtClean="0">
              <a:latin typeface="Arial" charset="0"/>
            </a:endParaRPr>
          </a:p>
          <a:p>
            <a:pPr eaLnBrk="1" hangingPunct="1"/>
            <a:r>
              <a:rPr lang="en-US" smtClean="0">
                <a:latin typeface="Arial" charset="0"/>
              </a:rPr>
              <a:t>Why should children wear their everyday shoes </a:t>
            </a:r>
            <a:r>
              <a:rPr lang="en-US" smtClean="0">
                <a:latin typeface="Palatino-Roman" pitchFamily="50" charset="0"/>
              </a:rPr>
              <a:t>at their periodic checkups</a:t>
            </a:r>
            <a:r>
              <a:rPr lang="en-US" smtClean="0">
                <a:latin typeface="Arial" charset="0"/>
              </a:rPr>
              <a:t>?</a:t>
            </a:r>
          </a:p>
          <a:p>
            <a:pPr eaLnBrk="1" hangingPunct="1"/>
            <a:r>
              <a:rPr lang="en-US" smtClean="0">
                <a:latin typeface="Palatino-Roman" pitchFamily="50" charset="0"/>
              </a:rPr>
              <a:t>According to the American Academy of Pediatrics, the sunscreen SPF (sun protection factor) should be at least 15.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B4179F-7C7B-4701-985C-0C29B12EE219}" type="slidenum">
              <a:rPr lang="en-US" smtClean="0">
                <a:latin typeface="Arial" charset="0"/>
                <a:cs typeface="Arial" charset="0"/>
              </a:rPr>
              <a:pPr/>
              <a:t>17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Palatino-Roman" pitchFamily="50" charset="0"/>
              </a:rPr>
              <a:t>An easy way to remember how many teeth young children should have is the age of the toddler in months minus 6.</a:t>
            </a:r>
          </a:p>
          <a:p>
            <a:pPr eaLnBrk="1" hangingPunct="1"/>
            <a:r>
              <a:rPr lang="en-US" smtClean="0">
                <a:latin typeface="Arial" charset="0"/>
              </a:rPr>
              <a:t>Attractive, healthy teeth promote self-esteem and contribute to physical well-being.</a:t>
            </a:r>
            <a:endParaRPr lang="en-US" smtClean="0">
              <a:latin typeface="Palatino-Roman" pitchFamily="50" charset="0"/>
            </a:endParaRPr>
          </a:p>
          <a:p>
            <a:pPr eaLnBrk="1" hangingPunct="1"/>
            <a:r>
              <a:rPr lang="en-US" smtClean="0">
                <a:latin typeface="Arial" charset="0"/>
              </a:rPr>
              <a:t>Why does baby bottle tooth decay occur?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356350"/>
            <a:ext cx="5334000" cy="365125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7-</a:t>
            </a:r>
            <a:fld id="{E15602BB-5865-4EC6-AFC6-40C8E3653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777EA-1890-49EA-9D76-3A98528515E6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7-</a:t>
            </a:r>
            <a:fld id="{6F5D6339-D541-4C1E-A4D2-6695EC67F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D5449-C2AC-4870-A465-FD1F7C28AB9A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7-</a:t>
            </a:r>
            <a:fld id="{E01E7CFE-74C2-4D70-B3D3-3F4091C33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66" y="274638"/>
            <a:ext cx="7332133" cy="9530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356350"/>
            <a:ext cx="5334000" cy="365125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7-</a:t>
            </a:r>
            <a:fld id="{A947DFF8-12DE-426E-8A8F-C39846527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44457-DE30-4EBF-AB75-500C855DB640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7-</a:t>
            </a:r>
            <a:fld id="{3FFFB542-64CE-44F4-9EE8-F9906F770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017FA-4EF1-44BE-B85D-03586DE52872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7-</a:t>
            </a:r>
            <a:fld id="{2040CD02-8CA1-46C1-965F-E96AE5F17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DD55D-7DC2-4D37-8EF6-113EEF8685F5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7-</a:t>
            </a:r>
            <a:fld id="{0BA6EB04-22D1-49F5-8F96-8F8BC406B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F02B0-720E-44BB-AC44-9461AABBDE5B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7-</a:t>
            </a:r>
            <a:fld id="{DB0A7018-71DC-4C05-B8D9-496777679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AA11C-A116-4662-B741-EC726C96CA4C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7-</a:t>
            </a:r>
            <a:fld id="{E9C68445-5899-4380-9E88-2B98DD81D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C0085-0466-461A-8B9B-75A45BBC8FCC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7-</a:t>
            </a:r>
            <a:fld id="{ACF2A890-08D6-4945-BE7B-585B968B0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B45FE-29B3-42CE-8898-01073EF1BD14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7-</a:t>
            </a:r>
            <a:fld id="{54E9B693-0385-47A3-8D27-D333BD8A2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71732C5-577B-48F6-99DC-AE9221B85852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7-</a:t>
            </a:r>
            <a:fld id="{6947AA03-1795-43F2-85F9-1A677D2B2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 descr="Price background3.eps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8600" y="304800"/>
            <a:ext cx="1066800" cy="990600"/>
          </a:xfrm>
          <a:prstGeom prst="rect">
            <a:avLst/>
          </a:prstGeom>
          <a:solidFill>
            <a:schemeClr val="accent4"/>
          </a:solidFill>
          <a:ln w="76200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8600" y="1295400"/>
            <a:ext cx="8458200" cy="152400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034" name="Picture 9" descr="Price background4.eps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2738" y="388938"/>
            <a:ext cx="89852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Chapter 7</a:t>
            </a:r>
          </a:p>
        </p:txBody>
      </p:sp>
      <p:sp>
        <p:nvSpPr>
          <p:cNvPr id="15362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The Toddler</a:t>
            </a: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C9D6CF0B-292F-46FC-B92C-768BE6FE9DFF}" type="slidenum">
              <a:rPr lang="en-US" smtClean="0">
                <a:latin typeface="Arial" charset="0"/>
                <a:cs typeface="Arial" charset="0"/>
              </a:rPr>
              <a:pPr/>
              <a:t>10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662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  <p:pic>
        <p:nvPicPr>
          <p:cNvPr id="26627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81200"/>
            <a:ext cx="5481638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543800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Physical Growth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80060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/>
              <a:t>Weight </a:t>
            </a:r>
            <a:r>
              <a:rPr lang="en-US" dirty="0" smtClean="0"/>
              <a:t>gain: 4-6 </a:t>
            </a:r>
            <a:r>
              <a:rPr lang="en-US" dirty="0"/>
              <a:t>pounds </a:t>
            </a:r>
            <a:r>
              <a:rPr lang="en-US" dirty="0" smtClean="0"/>
              <a:t>per year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Height increase: ~5 </a:t>
            </a:r>
            <a:r>
              <a:rPr lang="en-US" dirty="0"/>
              <a:t>inches </a:t>
            </a:r>
            <a:r>
              <a:rPr lang="en-US" dirty="0" smtClean="0"/>
              <a:t>per year</a:t>
            </a:r>
            <a:endParaRPr lang="en-US" dirty="0"/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/>
              <a:t>Legs and arms </a:t>
            </a:r>
            <a:r>
              <a:rPr lang="en-US" dirty="0" smtClean="0"/>
              <a:t>lengthen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Ossification, epiphyseal growth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Chest circumference continues to increase</a:t>
            </a:r>
            <a:endParaRPr lang="en-US" dirty="0"/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Growth of trunk, head, and brain decelerate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Improved immunity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b="1" dirty="0" smtClean="0"/>
              <a:t>Phagocytosis</a:t>
            </a:r>
            <a:r>
              <a:rPr lang="en-US" dirty="0" smtClean="0"/>
              <a:t> working more effectively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By 2 years:</a:t>
            </a:r>
            <a:endParaRPr lang="en-US" dirty="0"/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Myelination </a:t>
            </a:r>
            <a:r>
              <a:rPr lang="en-US" dirty="0"/>
              <a:t>of the spinal cord </a:t>
            </a:r>
            <a:r>
              <a:rPr lang="en-US" dirty="0" smtClean="0"/>
              <a:t>practically complete</a:t>
            </a:r>
          </a:p>
          <a:p>
            <a:pPr lvl="2"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Allows control </a:t>
            </a:r>
            <a:r>
              <a:rPr lang="en-US" dirty="0"/>
              <a:t>of </a:t>
            </a:r>
            <a:r>
              <a:rPr lang="en-US" dirty="0" smtClean="0"/>
              <a:t>anal/urethral </a:t>
            </a:r>
            <a:r>
              <a:rPr lang="en-US" dirty="0"/>
              <a:t>sphincters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Visual </a:t>
            </a:r>
            <a:r>
              <a:rPr lang="en-US" dirty="0"/>
              <a:t>acuity ~</a:t>
            </a:r>
            <a:r>
              <a:rPr lang="en-US" dirty="0" smtClean="0"/>
              <a:t>20/40</a:t>
            </a:r>
            <a:endParaRPr lang="en-US" dirty="0"/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1AAD3DDC-9143-47CB-BFEE-5859C372EB91}" type="slidenum">
              <a:rPr lang="en-US" smtClean="0">
                <a:latin typeface="Arial" charset="0"/>
                <a:cs typeface="Arial" charset="0"/>
              </a:rPr>
              <a:pPr/>
              <a:t>11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867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Guidance and Discipline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72440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Wide range of fluctuating emotions</a:t>
            </a:r>
            <a:endParaRPr lang="en-US" dirty="0"/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Trying </a:t>
            </a:r>
            <a:r>
              <a:rPr lang="en-US" dirty="0"/>
              <a:t>to assert </a:t>
            </a:r>
            <a:r>
              <a:rPr lang="en-US" dirty="0" smtClean="0"/>
              <a:t>independence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Love one minute, hate the next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Rituals </a:t>
            </a:r>
            <a:r>
              <a:rPr lang="en-US" dirty="0"/>
              <a:t>play an important part in toddlers’ ability to achieve </a:t>
            </a:r>
            <a:r>
              <a:rPr lang="en-US" dirty="0" smtClean="0"/>
              <a:t>independence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Discipline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Time outs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1 minute per year of age, up to 5 minutes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Can change almost any disruptive childhood behavior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Most effective over 2 years of age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Spanking is controversial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Providing approval helps increase self-confidence</a:t>
            </a:r>
          </a:p>
        </p:txBody>
      </p:sp>
      <p:sp>
        <p:nvSpPr>
          <p:cNvPr id="3072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3B6F5FFE-A6D1-481C-BACD-7F0857815130}" type="slidenum">
              <a:rPr lang="en-US" smtClean="0">
                <a:latin typeface="Arial" charset="0"/>
                <a:cs typeface="Arial" charset="0"/>
              </a:rPr>
              <a:pPr/>
              <a:t>12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Communication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80060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/>
              <a:t>Language</a:t>
            </a:r>
            <a:r>
              <a:rPr lang="en-US" dirty="0" smtClean="0"/>
              <a:t> development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“Ma-ma”/”pa-pa,” etc., by end of first year</a:t>
            </a:r>
            <a:endParaRPr lang="en-US" dirty="0"/>
          </a:p>
          <a:p>
            <a:pPr lvl="2"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Positive reinforcement and praise are essential when children start speaking</a:t>
            </a:r>
            <a:endParaRPr lang="en-US" dirty="0"/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2-year-olds: simple </a:t>
            </a:r>
            <a:r>
              <a:rPr lang="en-US" dirty="0"/>
              <a:t>two-word noun-verb </a:t>
            </a:r>
            <a:r>
              <a:rPr lang="en-US" dirty="0" smtClean="0"/>
              <a:t>sentences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3-year-olds: </a:t>
            </a:r>
            <a:r>
              <a:rPr lang="en-US" dirty="0"/>
              <a:t>generally </a:t>
            </a:r>
            <a:r>
              <a:rPr lang="en-US" dirty="0" smtClean="0"/>
              <a:t>three-word sentences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Comprehension of tone and facial expression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“No” is an important word to toddlers</a:t>
            </a:r>
          </a:p>
          <a:p>
            <a:pPr lvl="2"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Express developing autonomy</a:t>
            </a:r>
            <a:endParaRPr lang="en-US" dirty="0"/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/>
              <a:t>Delayed speech does not necessarily indicate that a child is mentally </a:t>
            </a:r>
            <a:r>
              <a:rPr lang="en-US" dirty="0" smtClean="0"/>
              <a:t>slow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b="1" dirty="0" smtClean="0"/>
              <a:t>Denver II</a:t>
            </a:r>
            <a:endParaRPr lang="en-US" dirty="0" smtClean="0"/>
          </a:p>
          <a:p>
            <a:pPr lvl="2"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Assesses developmental status of children during their first 6 years</a:t>
            </a:r>
          </a:p>
          <a:p>
            <a:pPr lvl="2"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Personal-social, fine motor-adaptive, language, gross motor</a:t>
            </a:r>
            <a:endParaRPr lang="en-US" dirty="0"/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C1518F1D-808A-4CB8-A2D6-C9FF7F2200E8}" type="slidenum">
              <a:rPr lang="en-US" smtClean="0">
                <a:latin typeface="Arial" charset="0"/>
                <a:cs typeface="Arial" charset="0"/>
              </a:rPr>
              <a:pPr/>
              <a:t>13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277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Communication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Communicating with</a:t>
            </a:r>
            <a:r>
              <a:rPr lang="en-US" dirty="0" smtClean="0"/>
              <a:t> toddlers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Keep everyday conversation simple</a:t>
            </a:r>
            <a:endParaRPr lang="en-US" dirty="0"/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Be mindful of eye level</a:t>
            </a:r>
            <a:endParaRPr lang="en-US" dirty="0"/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Use the “I message” to avoid criticism and blame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“I feel angry when you hit your sister”</a:t>
            </a:r>
            <a:endParaRPr lang="en-US" dirty="0"/>
          </a:p>
        </p:txBody>
      </p:sp>
      <p:sp>
        <p:nvSpPr>
          <p:cNvPr id="3481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BD38AE2F-1AEB-4215-BD6B-1E0A0E8243F4}" type="slidenum">
              <a:rPr lang="en-US" smtClean="0">
                <a:latin typeface="Arial" charset="0"/>
                <a:cs typeface="Arial" charset="0"/>
              </a:rPr>
              <a:pPr/>
              <a:t>14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482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Health Promotion and Maintenance</a:t>
            </a:r>
            <a:endParaRPr lang="en-US" dirty="0"/>
          </a:p>
        </p:txBody>
      </p:sp>
      <p:sp>
        <p:nvSpPr>
          <p:cNvPr id="3686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39637181-4B83-4BF6-81C7-D45056420996}" type="slidenum">
              <a:rPr lang="en-US" smtClean="0">
                <a:latin typeface="Arial" charset="0"/>
                <a:cs typeface="Arial" charset="0"/>
              </a:rPr>
              <a:pPr/>
              <a:t>15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6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Daily Care</a:t>
            </a:r>
          </a:p>
        </p:txBody>
      </p:sp>
      <p:sp>
        <p:nvSpPr>
          <p:cNvPr id="19463" name="Rectangle 7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Proper nutrition, fresh air, exercise, sufficient rest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Structure and routine are important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Clothing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Simple, easy </a:t>
            </a:r>
            <a:r>
              <a:rPr lang="en-US" dirty="0"/>
              <a:t>for them to put </a:t>
            </a:r>
            <a:r>
              <a:rPr lang="en-US" dirty="0" smtClean="0"/>
              <a:t>on/take </a:t>
            </a:r>
            <a:r>
              <a:rPr lang="en-US" dirty="0"/>
              <a:t>off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Shoes </a:t>
            </a:r>
            <a:r>
              <a:rPr lang="en-US" dirty="0"/>
              <a:t>with flexible soles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They may sunburn quickly and should be protected by clothing and/or sunscreen</a:t>
            </a:r>
            <a:r>
              <a:rPr lang="en-US" dirty="0" smtClean="0"/>
              <a:t> to </a:t>
            </a:r>
            <a:r>
              <a:rPr lang="en-US" dirty="0"/>
              <a:t>prevent future skin damage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Sleep needs gradually decrease as children grow </a:t>
            </a:r>
            <a:r>
              <a:rPr lang="en-US" dirty="0" smtClean="0"/>
              <a:t>older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Adjust environment to their size</a:t>
            </a:r>
            <a:endParaRPr lang="en-US" dirty="0"/>
          </a:p>
        </p:txBody>
      </p:sp>
      <p:sp>
        <p:nvSpPr>
          <p:cNvPr id="3789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D10C3238-26FB-4196-A7B1-B6B24EA1DC90}" type="slidenum">
              <a:rPr lang="en-US" smtClean="0">
                <a:latin typeface="Arial" charset="0"/>
                <a:cs typeface="Arial" charset="0"/>
              </a:rPr>
              <a:pPr/>
              <a:t>16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789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543800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Dental Health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6482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Prevention </a:t>
            </a:r>
            <a:r>
              <a:rPr lang="en-US" dirty="0"/>
              <a:t>of dental </a:t>
            </a:r>
            <a:r>
              <a:rPr lang="en-US" dirty="0" smtClean="0"/>
              <a:t>problems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Good nutrition</a:t>
            </a:r>
            <a:r>
              <a:rPr lang="en-US" dirty="0"/>
              <a:t>, proper </a:t>
            </a:r>
            <a:r>
              <a:rPr lang="en-US" dirty="0" smtClean="0"/>
              <a:t>brushing/flossing </a:t>
            </a:r>
            <a:r>
              <a:rPr lang="en-US" dirty="0"/>
              <a:t>of the teeth, </a:t>
            </a:r>
            <a:r>
              <a:rPr lang="en-US" dirty="0" smtClean="0"/>
              <a:t>regular </a:t>
            </a:r>
            <a:r>
              <a:rPr lang="en-US" dirty="0"/>
              <a:t>dental </a:t>
            </a:r>
            <a:r>
              <a:rPr lang="en-US" dirty="0" smtClean="0"/>
              <a:t>care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/>
              <a:t>Baby bottle tooth decay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Parents of limited income may fall behind in dental health practice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The American Academy of Pediatrics Dentistry and the American Dental Association recommend children see a dentist: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within 6 months of the first primary tooth eruption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no later than at 12 months of age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654518B9-EBF1-4C69-B988-1C4A4366D657}" type="slidenum">
              <a:rPr lang="en-US" smtClean="0">
                <a:latin typeface="Arial" charset="0"/>
                <a:cs typeface="Arial" charset="0"/>
              </a:rPr>
              <a:pPr/>
              <a:t>17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994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Dental Health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Fluoride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City water typically contains fluoride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Supplementation is available if levels are inadequate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Fluoride should be given until the last permanent tooth erupts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Toothpaste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Children under 2 should not use fluoride toothpaste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Can cause fluorosis, mottling of teeth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Be sure children use a pea-sized amount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Brush at least twice a day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GB" dirty="0"/>
          </a:p>
        </p:txBody>
      </p:sp>
      <p:sp>
        <p:nvSpPr>
          <p:cNvPr id="4198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651FEC80-C45E-42FD-93EA-9C0141A1EA3C}" type="slidenum">
              <a:rPr lang="en-US" smtClean="0">
                <a:latin typeface="Arial" charset="0"/>
                <a:cs typeface="Arial" charset="0"/>
              </a:rPr>
              <a:pPr/>
              <a:t>18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198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543800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Nutrition Counseling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8006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400"/>
              </a:spcAft>
              <a:buFont typeface="Arial"/>
              <a:buNone/>
              <a:defRPr/>
            </a:pPr>
            <a:r>
              <a:rPr lang="en-US" sz="2600" dirty="0" smtClean="0"/>
              <a:t>General nutritional requirements (MyPyramid)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sz="2600" dirty="0" smtClean="0"/>
              <a:t>Diet low in saturated fats, trans fats, cholesterol, salt, added sugars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sz="2600" dirty="0" smtClean="0"/>
              <a:t>Caloric requirements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sz="2200" dirty="0" smtClean="0"/>
              <a:t>1000-1400 for children 2-3 years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sz="2600" dirty="0" smtClean="0"/>
              <a:t>Milk, up to 2-3 cups daily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sz="2200" dirty="0" smtClean="0"/>
              <a:t>Whole milk until 2 years, then low-fat or skim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sz="2600" dirty="0" smtClean="0"/>
              <a:t>Children 1-3 years are high-risk candidates for anemia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sz="2200" dirty="0" smtClean="0"/>
              <a:t>Ensure adequate intake of solid foods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sz="2600" dirty="0" smtClean="0"/>
              <a:t>Limit fruit juice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sz="2200" dirty="0" smtClean="0"/>
              <a:t>Up to 4-6 oz/daily for children 1-6 years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sz="2600" b="1" dirty="0" smtClean="0"/>
              <a:t>Rickets</a:t>
            </a:r>
            <a:r>
              <a:rPr lang="en-US" sz="2600" dirty="0" smtClean="0"/>
              <a:t>: Vitamin D deficiency, limited sunshine exposure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endParaRPr lang="en-US" sz="2600" dirty="0" smtClean="0"/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endParaRPr lang="en-US" sz="2600" dirty="0" smtClean="0"/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endParaRPr lang="en-US" sz="2600" dirty="0" smtClean="0"/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endParaRPr lang="en-GB" sz="2600" dirty="0" smtClean="0"/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endParaRPr lang="en-US" sz="2600" dirty="0" smtClean="0"/>
          </a:p>
        </p:txBody>
      </p:sp>
      <p:sp>
        <p:nvSpPr>
          <p:cNvPr id="4403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39C5C8BE-1279-4FB2-ACD9-071CE7BACBBE}" type="slidenum">
              <a:rPr lang="en-US" smtClean="0">
                <a:latin typeface="Arial" charset="0"/>
                <a:cs typeface="Arial" charset="0"/>
              </a:rPr>
              <a:pPr/>
              <a:t>19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403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Key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72000"/>
          </a:xfrm>
        </p:spPr>
        <p:txBody>
          <a:bodyPr numCol="2"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Autonomy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Baby bottle tooth decay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Cariogenic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Corrosive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Defecation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Denver II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Egocentric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Fluorosis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Hydrocarbons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Hyperpnea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Increased respiratory rate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Negativism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Parallel play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Phagocytosis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Physiological anorexia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Pica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Rickets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Ritualism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Temper tantrum</a:t>
            </a:r>
            <a:endParaRPr lang="en-US" sz="2600" dirty="0"/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A7161207-1C4C-4F1C-8466-C2D59830F801}" type="slidenum">
              <a:rPr lang="en-US" smtClean="0">
                <a:latin typeface="Arial" charset="0"/>
                <a:cs typeface="Arial" charset="0"/>
              </a:rPr>
              <a:pPr/>
              <a:t>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0352A78F-896C-41E6-B4BB-761F1F6C7802}" type="slidenum">
              <a:rPr lang="en-US" smtClean="0">
                <a:latin typeface="Arial" charset="0"/>
                <a:cs typeface="Arial" charset="0"/>
              </a:rPr>
              <a:pPr/>
              <a:t>20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608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  <p:pic>
        <p:nvPicPr>
          <p:cNvPr id="46083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3063" y="1600200"/>
            <a:ext cx="318928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028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Nutrition Counseling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52229" name="Rectangle 1029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/>
              <a:t>Toddlers have naturally fluctuating appetites and food preferences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GB" b="1" dirty="0" smtClean="0"/>
              <a:t>Physiological anorexia</a:t>
            </a:r>
            <a:r>
              <a:rPr lang="en-GB" dirty="0" smtClean="0"/>
              <a:t>: decreased appetite and nutritional need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/>
              <a:t>Avoid overwhelming toddlers with large portion size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/>
              <a:t>Accept abrupt changes in preference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/>
              <a:t>Accept short attention spans during mealtime if adequate nutrition is consumed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/>
              <a:t>Make mealtime fun with colorful, child-safe dining ware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/>
              <a:t>Promote low-</a:t>
            </a:r>
            <a:r>
              <a:rPr lang="en-GB" b="1" dirty="0" smtClean="0"/>
              <a:t>cariogenic</a:t>
            </a:r>
            <a:r>
              <a:rPr lang="en-GB" dirty="0" smtClean="0"/>
              <a:t> snack foods</a:t>
            </a:r>
          </a:p>
        </p:txBody>
      </p:sp>
      <p:sp>
        <p:nvSpPr>
          <p:cNvPr id="4710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73B7A12E-A2DA-43F6-9B2C-3355CB52BCAE}" type="slidenum">
              <a:rPr lang="en-US" smtClean="0">
                <a:latin typeface="Arial" charset="0"/>
                <a:cs typeface="Arial" charset="0"/>
              </a:rPr>
              <a:pPr/>
              <a:t>21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710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543800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Toilet Independence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4958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Voluntary control of </a:t>
            </a:r>
            <a:r>
              <a:rPr lang="en-US" dirty="0" smtClean="0"/>
              <a:t>anal/urethral </a:t>
            </a:r>
            <a:r>
              <a:rPr lang="en-US" dirty="0"/>
              <a:t>sphincters </a:t>
            </a: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/>
              <a:t>~</a:t>
            </a:r>
            <a:r>
              <a:rPr lang="en-US" dirty="0" smtClean="0"/>
              <a:t>18-24 </a:t>
            </a:r>
            <a:r>
              <a:rPr lang="en-US" dirty="0"/>
              <a:t>months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Children must be able to </a:t>
            </a:r>
            <a:r>
              <a:rPr lang="en-US" dirty="0" smtClean="0"/>
              <a:t>communicate that </a:t>
            </a:r>
            <a:r>
              <a:rPr lang="en-US" dirty="0"/>
              <a:t>they are wet or need to </a:t>
            </a:r>
            <a:r>
              <a:rPr lang="en-US" dirty="0" smtClean="0"/>
              <a:t>urinate/defecate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Bowel </a:t>
            </a:r>
            <a:r>
              <a:rPr lang="en-US" dirty="0"/>
              <a:t>training is generally attempted first; however, some toddlers become bladder-trained during the day because they enjoy listening to the “tinkle” in the potty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Bladder training is begun when the toddler stays dry for about 2 hours at a </a:t>
            </a:r>
            <a:r>
              <a:rPr lang="en-US" dirty="0" smtClean="0"/>
              <a:t>time</a:t>
            </a:r>
          </a:p>
        </p:txBody>
      </p:sp>
      <p:sp>
        <p:nvSpPr>
          <p:cNvPr id="4915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C6ED2DEF-AF67-4C97-B5DC-65866AC67E3F}" type="slidenum">
              <a:rPr lang="en-US" smtClean="0">
                <a:latin typeface="Arial" charset="0"/>
                <a:cs typeface="Arial" charset="0"/>
              </a:rPr>
              <a:pPr/>
              <a:t>22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915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Toilet Independence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724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Training pants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Child becomes more aware of being wet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Easy on/off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Potty chair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Makes toddlers feel secure because of small size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Child’s feet should touch the floor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Allowing the child to play with the chair before its intentional use eases the transition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Regular toilet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Sitting facing the toilet tank gives the child a greater feeling of security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5120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89CA637F-48C6-44A4-8397-C427B476A00D}" type="slidenum">
              <a:rPr lang="en-US" smtClean="0">
                <a:latin typeface="Arial" charset="0"/>
                <a:cs typeface="Arial" charset="0"/>
              </a:rPr>
              <a:pPr/>
              <a:t>23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1204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0F104957-E2AB-4574-BA44-2EECC283C5DD}" type="slidenum">
              <a:rPr lang="en-US" smtClean="0">
                <a:latin typeface="Arial" charset="0"/>
                <a:cs typeface="Arial" charset="0"/>
              </a:rPr>
              <a:pPr/>
              <a:t>24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325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  <p:pic>
        <p:nvPicPr>
          <p:cNvPr id="53251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828800"/>
            <a:ext cx="3352800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Question 7.1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Rickets is the result of: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dirty="0" smtClean="0"/>
              <a:t>Vitamin D deficiency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dirty="0" smtClean="0"/>
              <a:t>Vitamin K deficiency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dirty="0" smtClean="0"/>
              <a:t>Too much vitamin D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dirty="0" smtClean="0"/>
              <a:t>Too much vitamin K</a:t>
            </a:r>
            <a:endParaRPr lang="en-US" dirty="0"/>
          </a:p>
        </p:txBody>
      </p:sp>
      <p:sp>
        <p:nvSpPr>
          <p:cNvPr id="5427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15623691-B88E-4555-B0D5-6C3756AD9AF9}" type="slidenum">
              <a:rPr lang="en-US" smtClean="0">
                <a:latin typeface="Arial" charset="0"/>
                <a:cs typeface="Arial" charset="0"/>
              </a:rPr>
              <a:pPr/>
              <a:t>25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427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Play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The importance of play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Develops coordination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Relief from emotional tension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Educational value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/>
              <a:t>Parallel play</a:t>
            </a:r>
            <a:r>
              <a:rPr lang="en-US" dirty="0" smtClean="0"/>
              <a:t>: Playing </a:t>
            </a:r>
            <a:r>
              <a:rPr lang="en-US" dirty="0"/>
              <a:t>near other </a:t>
            </a:r>
            <a:r>
              <a:rPr lang="en-US" dirty="0" smtClean="0"/>
              <a:t>children, not </a:t>
            </a:r>
            <a:r>
              <a:rPr lang="en-US" dirty="0"/>
              <a:t>with </a:t>
            </a:r>
            <a:r>
              <a:rPr lang="en-US" dirty="0" smtClean="0"/>
              <a:t>them. Beginning </a:t>
            </a:r>
            <a:r>
              <a:rPr lang="en-US" dirty="0"/>
              <a:t>of socialization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As toddlers learn </a:t>
            </a:r>
            <a:r>
              <a:rPr lang="en-US" dirty="0"/>
              <a:t>to communicate </a:t>
            </a:r>
            <a:r>
              <a:rPr lang="en-US" dirty="0" smtClean="0"/>
              <a:t>and </a:t>
            </a:r>
            <a:r>
              <a:rPr lang="en-US" dirty="0"/>
              <a:t>become more skilled in handling toys, cooperative play takes </a:t>
            </a:r>
            <a:r>
              <a:rPr lang="en-US" dirty="0" smtClean="0"/>
              <a:t>place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Sharing takes time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Adult supervision during play is important for feelings of security</a:t>
            </a:r>
            <a:endParaRPr lang="en-US" dirty="0"/>
          </a:p>
        </p:txBody>
      </p:sp>
      <p:sp>
        <p:nvSpPr>
          <p:cNvPr id="5632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EEAF257B-8C1D-4A3A-AA1D-8EBC5C6B6975}" type="slidenum">
              <a:rPr lang="en-US" smtClean="0">
                <a:latin typeface="Arial" charset="0"/>
                <a:cs typeface="Arial" charset="0"/>
              </a:rPr>
              <a:pPr/>
              <a:t>26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6324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Play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53253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72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GB" dirty="0" smtClean="0"/>
              <a:t>Toy preference varies with age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GB" dirty="0" smtClean="0"/>
              <a:t>Toddlers enjoy toys that imitate their parents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GB" dirty="0" smtClean="0"/>
              <a:t>Lawnmowers, housekeeping, etc.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GB" dirty="0" smtClean="0"/>
              <a:t>Use of imagination is important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GB" dirty="0" smtClean="0"/>
              <a:t>Toys do not need to be expensive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GB" dirty="0" smtClean="0"/>
              <a:t>Avoid small removable parts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GB" dirty="0" smtClean="0"/>
              <a:t>All toys should be larger than the child’s fist</a:t>
            </a:r>
          </a:p>
        </p:txBody>
      </p:sp>
      <p:sp>
        <p:nvSpPr>
          <p:cNvPr id="5837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45A6D8ED-6BDD-4F6B-A716-B08D4F9F8A00}" type="slidenum">
              <a:rPr lang="en-US" smtClean="0">
                <a:latin typeface="Arial" charset="0"/>
                <a:cs typeface="Arial" charset="0"/>
              </a:rPr>
              <a:pPr/>
              <a:t>27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837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5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Daycare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Common for children under 6 years</a:t>
            </a:r>
            <a:endParaRPr lang="en-US" dirty="0"/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More mothers returning to work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Returning to work sooner—younger children in daycare</a:t>
            </a:r>
            <a:endParaRPr lang="en-US" dirty="0"/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/>
              <a:t>Parents must take an active role in ensuring high-quality care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Consider precautions </a:t>
            </a:r>
            <a:r>
              <a:rPr lang="en-US" dirty="0"/>
              <a:t>taken by the daycare center to prevent disease transmission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Inquire </a:t>
            </a:r>
            <a:r>
              <a:rPr lang="en-US" dirty="0"/>
              <a:t>whether the center is </a:t>
            </a:r>
            <a:r>
              <a:rPr lang="en-US" dirty="0" smtClean="0"/>
              <a:t>licensed, staff </a:t>
            </a:r>
            <a:r>
              <a:rPr lang="en-US" dirty="0"/>
              <a:t>members’ </a:t>
            </a:r>
            <a:r>
              <a:rPr lang="en-US" dirty="0" smtClean="0"/>
              <a:t>qualifications?</a:t>
            </a:r>
          </a:p>
        </p:txBody>
      </p:sp>
      <p:sp>
        <p:nvSpPr>
          <p:cNvPr id="5939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49117620-5DFC-4910-B714-D686ECC22EB6}" type="slidenum">
              <a:rPr lang="en-US" smtClean="0">
                <a:latin typeface="Arial" charset="0"/>
                <a:cs typeface="Arial" charset="0"/>
              </a:rPr>
              <a:pPr/>
              <a:t>28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939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Question 7.2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Parallel play is: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dirty="0" smtClean="0"/>
              <a:t>Toddlers learning to share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dirty="0" smtClean="0"/>
              <a:t>Preference for playing with familiar children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dirty="0" smtClean="0"/>
              <a:t>A sign of antisocial tendencies later in life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dirty="0" smtClean="0"/>
              <a:t>The beginning of socialization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endParaRPr lang="en-US" dirty="0"/>
          </a:p>
        </p:txBody>
      </p:sp>
      <p:sp>
        <p:nvSpPr>
          <p:cNvPr id="6144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0E6939C0-9AC4-4F5D-8D59-B1144C328694}" type="slidenum">
              <a:rPr lang="en-US" smtClean="0">
                <a:latin typeface="Arial" charset="0"/>
                <a:cs typeface="Arial" charset="0"/>
              </a:rPr>
              <a:pPr/>
              <a:t>29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1444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279775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Chapter 7</a:t>
            </a:r>
            <a:br>
              <a:rPr lang="en-US" smtClean="0">
                <a:latin typeface="Arial" charset="0"/>
                <a:cs typeface="Arial" charset="0"/>
              </a:rPr>
            </a:br>
            <a:r>
              <a:rPr lang="en-US" smtClean="0">
                <a:latin typeface="Arial" charset="0"/>
                <a:cs typeface="Arial" charset="0"/>
              </a:rPr>
              <a:t/>
            </a:r>
            <a:br>
              <a:rPr lang="en-US" smtClean="0">
                <a:latin typeface="Arial" charset="0"/>
                <a:cs typeface="Arial" charset="0"/>
              </a:rPr>
            </a:br>
            <a:r>
              <a:rPr lang="en-US" smtClean="0">
                <a:latin typeface="Arial" charset="0"/>
                <a:cs typeface="Arial" charset="0"/>
              </a:rPr>
              <a:t/>
            </a:r>
            <a:br>
              <a:rPr lang="en-US" smtClean="0">
                <a:latin typeface="Arial" charset="0"/>
                <a:cs typeface="Arial" charset="0"/>
              </a:rPr>
            </a:br>
            <a:r>
              <a:rPr lang="en-US" sz="3200" smtClean="0">
                <a:latin typeface="Arial" charset="0"/>
                <a:cs typeface="Arial" charset="0"/>
              </a:rPr>
              <a:t>Lesson 7.1</a:t>
            </a: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843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C3C2A82A-D130-4138-B367-B9A9F7A2CCC5}" type="slidenum">
              <a:rPr lang="en-US" smtClean="0">
                <a:latin typeface="Arial" charset="0"/>
                <a:cs typeface="Arial" charset="0"/>
              </a:rPr>
              <a:pPr/>
              <a:t>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584575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Chapter 7</a:t>
            </a:r>
            <a:br>
              <a:rPr lang="en-US" smtClean="0">
                <a:latin typeface="Arial" charset="0"/>
                <a:cs typeface="Arial" charset="0"/>
              </a:rPr>
            </a:br>
            <a:r>
              <a:rPr lang="en-US" smtClean="0">
                <a:latin typeface="Arial" charset="0"/>
                <a:cs typeface="Arial" charset="0"/>
              </a:rPr>
              <a:t/>
            </a:r>
            <a:br>
              <a:rPr lang="en-US" smtClean="0">
                <a:latin typeface="Arial" charset="0"/>
                <a:cs typeface="Arial" charset="0"/>
              </a:rPr>
            </a:br>
            <a:r>
              <a:rPr lang="en-US" smtClean="0">
                <a:latin typeface="Arial" charset="0"/>
                <a:cs typeface="Arial" charset="0"/>
              </a:rPr>
              <a:t/>
            </a:r>
            <a:br>
              <a:rPr lang="en-US" smtClean="0">
                <a:latin typeface="Arial" charset="0"/>
                <a:cs typeface="Arial" charset="0"/>
              </a:rPr>
            </a:br>
            <a:r>
              <a:rPr lang="en-US" sz="3200" smtClean="0">
                <a:latin typeface="Arial" charset="0"/>
                <a:cs typeface="Arial" charset="0"/>
              </a:rPr>
              <a:t>Lesson 7.2</a:t>
            </a: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3490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4239174F-6140-49D6-B57E-2BD7D5883933}" type="slidenum">
              <a:rPr lang="en-US" smtClean="0">
                <a:latin typeface="Arial" charset="0"/>
                <a:cs typeface="Arial" charset="0"/>
              </a:rPr>
              <a:pPr/>
              <a:t>30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3491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5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543800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Learning Objectives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55302" name="Rectangle 6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64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/>
              <a:t>Discuss the use of car seats with toddlers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/>
              <a:t>Identify four potential safety hazards specific to the toddler and anticipatory guidance for caretakers in preventing such accidents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/>
              <a:t>Discuss care of the child with poisonings (acetaminophen, ibuprofen, aspirin, lead, hydrocarbons, and corrosives)</a:t>
            </a:r>
            <a:endParaRPr lang="en-GB" dirty="0"/>
          </a:p>
        </p:txBody>
      </p:sp>
      <p:sp>
        <p:nvSpPr>
          <p:cNvPr id="6451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77ED28A4-FE64-4917-8036-B565DB318EDB}" type="slidenum">
              <a:rPr lang="en-US" smtClean="0">
                <a:latin typeface="Arial" charset="0"/>
                <a:cs typeface="Arial" charset="0"/>
              </a:rPr>
              <a:pPr/>
              <a:t>31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451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543800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Injury Prevention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9530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Accidents: Leading </a:t>
            </a:r>
            <a:r>
              <a:rPr lang="en-US" dirty="0"/>
              <a:t>cause of childhood </a:t>
            </a:r>
            <a:r>
              <a:rPr lang="en-US" dirty="0" smtClean="0"/>
              <a:t>death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Toddlers have </a:t>
            </a:r>
            <a:r>
              <a:rPr lang="en-US" dirty="0"/>
              <a:t>natural curiosity for investigating their </a:t>
            </a:r>
            <a:r>
              <a:rPr lang="en-US" dirty="0" smtClean="0"/>
              <a:t>environment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Parents should understand their child’s activities at certain ages, they can take necessary precautions and prevent many serious injuries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E.g.: when </a:t>
            </a:r>
            <a:r>
              <a:rPr lang="en-US" dirty="0"/>
              <a:t>statistics indicate that </a:t>
            </a:r>
            <a:r>
              <a:rPr lang="en-US" dirty="0" smtClean="0"/>
              <a:t>poisonings/burns </a:t>
            </a:r>
            <a:r>
              <a:rPr lang="en-US" dirty="0"/>
              <a:t>are particularly prevalent at a </a:t>
            </a:r>
            <a:r>
              <a:rPr lang="en-US" dirty="0" smtClean="0"/>
              <a:t>specific age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Government safety interventions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Laws requiring automobile restraints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Nonflammable material for children’s sleepwear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Childproof caps on medicine bottles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Maximum temperatures for hot water bottles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Regulations for crib manufacturing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6553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392C0EED-8B94-4348-A3A5-5DF3E5B97C08}" type="slidenum">
              <a:rPr lang="en-US" smtClean="0">
                <a:latin typeface="Arial" charset="0"/>
                <a:cs typeface="Arial" charset="0"/>
              </a:rPr>
              <a:pPr/>
              <a:t>32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554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E97ACB9C-8A0F-49D5-AD33-324D4C683A08}" type="slidenum">
              <a:rPr lang="en-US" smtClean="0">
                <a:latin typeface="Arial" charset="0"/>
                <a:cs typeface="Arial" charset="0"/>
              </a:rPr>
              <a:pPr/>
              <a:t>33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7586" name="Rectangle 6"/>
          <p:cNvSpPr>
            <a:spLocks noChangeArrowheads="1"/>
          </p:cNvSpPr>
          <p:nvPr/>
        </p:nvSpPr>
        <p:spPr bwMode="auto">
          <a:xfrm>
            <a:off x="1500188" y="1754188"/>
            <a:ext cx="6029325" cy="44386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7587" name="Picture 4" descr="Y:\elsevier_stl\7677_Price TeachIR\working\Processed Art\chapter 9\f09-11-X40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981200"/>
            <a:ext cx="5861050" cy="416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Injury Prevention</a:t>
            </a:r>
          </a:p>
        </p:txBody>
      </p:sp>
      <p:sp>
        <p:nvSpPr>
          <p:cNvPr id="37893" name="Rectangle 5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Toddlers are at risk for being hit by a car while playing in their own driveways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Parents should </a:t>
            </a:r>
            <a:r>
              <a:rPr lang="en-US" dirty="0" smtClean="0"/>
              <a:t>never </a:t>
            </a:r>
            <a:r>
              <a:rPr lang="en-US" dirty="0"/>
              <a:t>to turn their back on a child near </a:t>
            </a:r>
            <a:r>
              <a:rPr lang="en-US" dirty="0" smtClean="0"/>
              <a:t>water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Whether </a:t>
            </a:r>
            <a:r>
              <a:rPr lang="en-US" dirty="0"/>
              <a:t>in a tub or standing near a body of water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Scald burns are the most common type of burn injury in children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Electrical outlets should have safety guards</a:t>
            </a:r>
            <a:r>
              <a:rPr lang="en-US" dirty="0" smtClean="0"/>
              <a:t> to </a:t>
            </a:r>
            <a:r>
              <a:rPr lang="en-US" dirty="0"/>
              <a:t>prevent harm</a:t>
            </a:r>
          </a:p>
        </p:txBody>
      </p:sp>
      <p:sp>
        <p:nvSpPr>
          <p:cNvPr id="6861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868EC4ED-A48F-4666-843B-5321E55367F0}" type="slidenum">
              <a:rPr lang="en-US" smtClean="0">
                <a:latin typeface="Arial" charset="0"/>
                <a:cs typeface="Arial" charset="0"/>
              </a:rPr>
              <a:pPr/>
              <a:t>34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861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Injury Prevention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All potentially dangerous substances should be placed out of the child’s reach and locked up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For prevention of falls, all doors, windows, and gates should be kept closed or guarded with a screen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Coins, pins, removable toy parts, deflated balloons, and hard foods are common causes of choking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Parents should be taught cardiopulmonary resuscitation (CPR) and abdominal thrusts</a:t>
            </a:r>
          </a:p>
        </p:txBody>
      </p:sp>
      <p:sp>
        <p:nvSpPr>
          <p:cNvPr id="7065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37197753-005B-4301-9454-2598CE081B53}" type="slidenum">
              <a:rPr lang="en-US" smtClean="0">
                <a:latin typeface="Arial" charset="0"/>
                <a:cs typeface="Arial" charset="0"/>
              </a:rPr>
              <a:pPr/>
              <a:t>35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066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C96FAE12-5BAF-488A-BF43-FF452843E1F3}" type="slidenum">
              <a:rPr lang="en-US" smtClean="0">
                <a:latin typeface="Arial" charset="0"/>
                <a:cs typeface="Arial" charset="0"/>
              </a:rPr>
              <a:pPr/>
              <a:t>36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2706" name="Rectangle 6"/>
          <p:cNvSpPr>
            <a:spLocks noChangeArrowheads="1"/>
          </p:cNvSpPr>
          <p:nvPr/>
        </p:nvSpPr>
        <p:spPr bwMode="auto">
          <a:xfrm>
            <a:off x="2606675" y="1817688"/>
            <a:ext cx="3798888" cy="4325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707" name="Picture 4" descr="Y:\elsevier_stl\7677_Price TeachIR\working\Processed Art\chapter 9\f09-13-X40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057400"/>
            <a:ext cx="3394075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69D20F75-8E00-4A00-B829-5FAD139B740A}" type="slidenum">
              <a:rPr lang="en-US" smtClean="0">
                <a:latin typeface="Arial" charset="0"/>
                <a:cs typeface="Arial" charset="0"/>
              </a:rPr>
              <a:pPr/>
              <a:t>37</a:t>
            </a:fld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73730" name="Picture 4" descr="Y:\elsevier_stl\7677_Price TeachIR\working\Processed Art\chapter 9\f09-14A-X4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09800"/>
            <a:ext cx="3868738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5" descr="Y:\elsevier_stl\7677_Price TeachIR\working\Processed Art\chapter 9\f09-14B-X4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752600"/>
            <a:ext cx="205581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Car Safety Seats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Children younger than 1 year / less than 20 lbs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Rear-facing car seats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Middle of the back seat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Children older than 1 year / 20-40 lbs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Sit forward in a convertible safety seat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Children weighing 40-80 lbs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Forward-facing only seats with a harness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Harnesses should be used until at least 4 years of age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Booster seats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Children who have outgrown their forward-facing seats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Ages 12 and younger should never ride near an airbag</a:t>
            </a:r>
            <a:endParaRPr lang="en-US" dirty="0"/>
          </a:p>
        </p:txBody>
      </p:sp>
      <p:sp>
        <p:nvSpPr>
          <p:cNvPr id="7475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42AA4744-E352-464C-8646-245818B88D41}" type="slidenum">
              <a:rPr lang="en-US" smtClean="0">
                <a:latin typeface="Arial" charset="0"/>
                <a:cs typeface="Arial" charset="0"/>
              </a:rPr>
              <a:pPr/>
              <a:t>38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475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9694F40D-CEC4-4AFF-A5AF-171FDF8A50A8}" type="slidenum">
              <a:rPr lang="en-US" smtClean="0">
                <a:latin typeface="Arial" charset="0"/>
                <a:cs typeface="Arial" charset="0"/>
              </a:rPr>
              <a:pPr/>
              <a:t>39</a:t>
            </a:fld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76802" name="Picture 4" descr="Y:\elsevier_stl\7677_Price TeachIR\working\Processed Art\chapter 9\f09-12-X40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00200"/>
            <a:ext cx="6934200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543800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Learning Objectives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55302" name="Rectangle 6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876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/>
              <a:t>Define the vocabulary terms listed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/>
              <a:t>Describe the physical and psychosocial development of children from 1 to 3 years of age, listing age-specific events and guidance when appropriate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/>
              <a:t>Discuss how adults can help small children combat their fears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/>
              <a:t>Identify five strategies that aid in meeting a toddler’s nutritional </a:t>
            </a:r>
            <a:r>
              <a:rPr lang="en-GB" dirty="0" smtClean="0"/>
              <a:t>needs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/>
              <a:t>Identify the principles of toilet training (bowel and bladder) that assist in guiding parents’ efforts to provide toilet independence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/>
              <a:t>Discuss questions to use in evaluation of daycare centers</a:t>
            </a:r>
            <a:endParaRPr lang="en-GB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GB" dirty="0"/>
          </a:p>
        </p:txBody>
      </p:sp>
      <p:sp>
        <p:nvSpPr>
          <p:cNvPr id="1945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115649B2-07CC-4357-8B0C-134CD9DCFE9B}" type="slidenum">
              <a:rPr lang="en-US" smtClean="0">
                <a:latin typeface="Arial" charset="0"/>
                <a:cs typeface="Arial" charset="0"/>
              </a:rPr>
              <a:pPr/>
              <a:t>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Fire and Burn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Smoke detectors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Required in new homes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Recommended in older homes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Hazard prevention/unsafe situations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Pulling hot liquids down (tugging at tablecloths, etc.)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Accidentally turning hot water knob during tub play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Hot water heater no higher than 120</a:t>
            </a:r>
            <a:r>
              <a:rPr lang="en-US" baseline="30000" dirty="0" smtClean="0"/>
              <a:t>o</a:t>
            </a:r>
            <a:r>
              <a:rPr lang="en-US" dirty="0" smtClean="0"/>
              <a:t> F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Keep matches/lighters out of reach 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Electrical outlet safety guards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7782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A869A54D-EAA0-4B50-B182-55458FB3897E}" type="slidenum">
              <a:rPr lang="en-US" smtClean="0">
                <a:latin typeface="Arial" charset="0"/>
                <a:cs typeface="Arial" charset="0"/>
              </a:rPr>
              <a:pPr/>
              <a:t>40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782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543800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Injury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6482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600"/>
              </a:spcAft>
              <a:buFont typeface="Arial"/>
              <a:buNone/>
              <a:defRPr/>
            </a:pPr>
            <a:r>
              <a:rPr lang="en-US" dirty="0" smtClean="0"/>
              <a:t>Drowning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Caretakers should never turn their back on a child near any body of water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All parents should be trained in CPR</a:t>
            </a:r>
          </a:p>
          <a:p>
            <a:pPr eaLnBrk="1" fontAlgn="auto" hangingPunct="1">
              <a:spcAft>
                <a:spcPts val="600"/>
              </a:spcAft>
              <a:buFont typeface="Arial"/>
              <a:buNone/>
              <a:defRPr/>
            </a:pPr>
            <a:r>
              <a:rPr lang="en-US" dirty="0" smtClean="0"/>
              <a:t>Choking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Young children don’t understand not to put small items into their mouths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Nuts, popcorn, hard candy, coins, deflated balloons, etc.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Heimlich for conscious children older than 1 year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Back slaps and chest thrusts for conscious infants</a:t>
            </a:r>
            <a:endParaRPr lang="en-US" dirty="0"/>
          </a:p>
        </p:txBody>
      </p:sp>
      <p:sp>
        <p:nvSpPr>
          <p:cNvPr id="7987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E4D26080-1FD8-4445-8A53-FD18982DC287}" type="slidenum">
              <a:rPr lang="en-US" smtClean="0">
                <a:latin typeface="Arial" charset="0"/>
                <a:cs typeface="Arial" charset="0"/>
              </a:rPr>
              <a:pPr/>
              <a:t>41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987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543800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Injury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72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200"/>
              </a:spcAft>
              <a:buFont typeface="Arial"/>
              <a:buChar char="•"/>
              <a:defRPr/>
            </a:pPr>
            <a:r>
              <a:rPr lang="en-US" dirty="0" smtClean="0"/>
              <a:t>Playgrounds and falls</a:t>
            </a:r>
          </a:p>
          <a:p>
            <a:pPr lvl="1" eaLnBrk="1" fontAlgn="auto" hangingPunct="1">
              <a:spcAft>
                <a:spcPts val="200"/>
              </a:spcAft>
              <a:buFont typeface="Arial"/>
              <a:buChar char="–"/>
              <a:defRPr/>
            </a:pPr>
            <a:r>
              <a:rPr lang="en-US" dirty="0" smtClean="0"/>
              <a:t>Teach children to use playground equipment safely</a:t>
            </a:r>
          </a:p>
          <a:p>
            <a:pPr lvl="1" eaLnBrk="1" fontAlgn="auto" hangingPunct="1">
              <a:spcAft>
                <a:spcPts val="200"/>
              </a:spcAft>
              <a:buFont typeface="Arial"/>
              <a:buChar char="–"/>
              <a:defRPr/>
            </a:pPr>
            <a:r>
              <a:rPr lang="en-US" dirty="0" smtClean="0"/>
              <a:t>Keep doors/windows/gates closed or screened</a:t>
            </a:r>
          </a:p>
          <a:p>
            <a:pPr lvl="1" eaLnBrk="1" fontAlgn="auto" hangingPunct="1">
              <a:spcAft>
                <a:spcPts val="200"/>
              </a:spcAft>
              <a:buFont typeface="Arial"/>
              <a:buChar char="–"/>
              <a:defRPr/>
            </a:pPr>
            <a:r>
              <a:rPr lang="en-US" dirty="0" smtClean="0"/>
              <a:t>Switch to a bed when crib climbing begins</a:t>
            </a:r>
          </a:p>
          <a:p>
            <a:pPr eaLnBrk="1" fontAlgn="auto" hangingPunct="1">
              <a:spcAft>
                <a:spcPts val="200"/>
              </a:spcAft>
              <a:buFont typeface="Arial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200"/>
              </a:spcAft>
              <a:buFont typeface="Arial"/>
              <a:buNone/>
              <a:defRPr/>
            </a:pPr>
            <a:endParaRPr lang="en-US" dirty="0" smtClean="0"/>
          </a:p>
        </p:txBody>
      </p:sp>
      <p:sp>
        <p:nvSpPr>
          <p:cNvPr id="8192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8E465FB3-99B3-4321-8D27-D089B6B9562F}" type="slidenum">
              <a:rPr lang="en-US" smtClean="0">
                <a:latin typeface="Arial" charset="0"/>
                <a:cs typeface="Arial" charset="0"/>
              </a:rPr>
              <a:pPr/>
              <a:t>42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1924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Question 7.3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Children younger than what age should never sit in front of an airbag?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dirty="0" smtClean="0"/>
              <a:t>10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dirty="0" smtClean="0"/>
              <a:t>11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dirty="0" smtClean="0"/>
              <a:t>12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8397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CDCC9CC6-8562-4D6D-85A4-D7CC6150212F}" type="slidenum">
              <a:rPr lang="en-US" smtClean="0">
                <a:latin typeface="Arial" charset="0"/>
                <a:cs typeface="Arial" charset="0"/>
              </a:rPr>
              <a:pPr/>
              <a:t>43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397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543800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Poisoning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64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200"/>
              </a:spcAft>
              <a:buFont typeface="Arial"/>
              <a:buChar char="•"/>
              <a:defRPr/>
            </a:pPr>
            <a:r>
              <a:rPr lang="en-US" dirty="0" smtClean="0"/>
              <a:t>Their curiosity puts young children at a high risk for poisoning</a:t>
            </a:r>
          </a:p>
          <a:p>
            <a:pPr eaLnBrk="1" fontAlgn="auto" hangingPunct="1">
              <a:spcAft>
                <a:spcPts val="200"/>
              </a:spcAft>
              <a:buFont typeface="Arial"/>
              <a:buChar char="•"/>
              <a:defRPr/>
            </a:pPr>
            <a:r>
              <a:rPr lang="en-US" dirty="0" smtClean="0"/>
              <a:t>Poisoning prevention</a:t>
            </a:r>
          </a:p>
          <a:p>
            <a:pPr lvl="1" eaLnBrk="1" fontAlgn="auto" hangingPunct="1">
              <a:spcAft>
                <a:spcPts val="200"/>
              </a:spcAft>
              <a:buFont typeface="Arial"/>
              <a:buChar char="–"/>
              <a:defRPr/>
            </a:pPr>
            <a:r>
              <a:rPr lang="en-US" dirty="0" smtClean="0"/>
              <a:t>Keep all dangerous substances locked out of reach</a:t>
            </a:r>
          </a:p>
          <a:p>
            <a:pPr lvl="1" eaLnBrk="1" fontAlgn="auto" hangingPunct="1">
              <a:spcAft>
                <a:spcPts val="200"/>
              </a:spcAft>
              <a:buFont typeface="Arial"/>
              <a:buChar char="–"/>
              <a:defRPr/>
            </a:pPr>
            <a:r>
              <a:rPr lang="en-US" dirty="0" smtClean="0"/>
              <a:t>Parents should receive anticipatory guidance from the nurse for each age group’s risk factors</a:t>
            </a:r>
          </a:p>
          <a:p>
            <a:pPr lvl="1" eaLnBrk="1" fontAlgn="auto" hangingPunct="1">
              <a:spcAft>
                <a:spcPts val="200"/>
              </a:spcAft>
              <a:buFont typeface="Arial"/>
              <a:buChar char="–"/>
              <a:defRPr/>
            </a:pPr>
            <a:r>
              <a:rPr lang="en-US" dirty="0" smtClean="0"/>
              <a:t>Syrup of ipecac is no longer used</a:t>
            </a:r>
          </a:p>
          <a:p>
            <a:pPr eaLnBrk="1" fontAlgn="auto" hangingPunct="1">
              <a:spcAft>
                <a:spcPts val="200"/>
              </a:spcAft>
              <a:buFont typeface="Arial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A09A6B6F-C22B-4ED7-9315-C9B582DAE805}" type="slidenum">
              <a:rPr lang="en-US" smtClean="0">
                <a:latin typeface="Arial" charset="0"/>
                <a:cs typeface="Arial" charset="0"/>
              </a:rPr>
              <a:pPr/>
              <a:t>44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602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543800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Poisoning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7244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200"/>
              </a:spcAft>
              <a:buFont typeface="Arial"/>
              <a:buChar char="•"/>
              <a:defRPr/>
            </a:pPr>
            <a:r>
              <a:rPr lang="en-US" dirty="0" smtClean="0"/>
              <a:t>Emergency care</a:t>
            </a:r>
          </a:p>
          <a:p>
            <a:pPr lvl="1" eaLnBrk="1" fontAlgn="auto" hangingPunct="1">
              <a:spcAft>
                <a:spcPts val="200"/>
              </a:spcAft>
              <a:buFont typeface="Arial"/>
              <a:buChar char="–"/>
              <a:defRPr/>
            </a:pPr>
            <a:r>
              <a:rPr lang="en-US" dirty="0" smtClean="0"/>
              <a:t>Call 911 if the child is not breathing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Activated charcoal binds with most poisonous compounds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Does not bind to metals, ethanol, caustics, many </a:t>
            </a:r>
            <a:r>
              <a:rPr lang="en-US" b="1" dirty="0" smtClean="0"/>
              <a:t>hydrocarbons</a:t>
            </a:r>
            <a:r>
              <a:rPr lang="en-US" dirty="0" smtClean="0"/>
              <a:t> (i.e., gasoline, paint thinner)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Ingestion of </a:t>
            </a:r>
            <a:r>
              <a:rPr lang="en-US" b="1" dirty="0" smtClean="0"/>
              <a:t>corrosives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Dilute with water or milk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Never induce vomiting for corrosives or hydrocarbons</a:t>
            </a:r>
          </a:p>
          <a:p>
            <a:pPr eaLnBrk="1" fontAlgn="auto" hangingPunct="1">
              <a:spcAft>
                <a:spcPts val="200"/>
              </a:spcAft>
              <a:buFont typeface="Arial"/>
              <a:buChar char="•"/>
              <a:defRPr/>
            </a:pPr>
            <a:r>
              <a:rPr lang="en-US" dirty="0" smtClean="0"/>
              <a:t>The family</a:t>
            </a:r>
          </a:p>
          <a:p>
            <a:pPr lvl="1" eaLnBrk="1" fontAlgn="auto" hangingPunct="1">
              <a:spcAft>
                <a:spcPts val="200"/>
              </a:spcAft>
              <a:buFont typeface="Arial"/>
              <a:buChar char="–"/>
              <a:defRPr/>
            </a:pPr>
            <a:r>
              <a:rPr lang="en-US" dirty="0" smtClean="0"/>
              <a:t>Nurses should not reinforce parental feelings of guilt</a:t>
            </a:r>
          </a:p>
          <a:p>
            <a:pPr lvl="1" eaLnBrk="1" fontAlgn="auto" hangingPunct="1">
              <a:spcAft>
                <a:spcPts val="200"/>
              </a:spcAft>
              <a:buFont typeface="Arial"/>
              <a:buChar char="–"/>
              <a:defRPr/>
            </a:pPr>
            <a:r>
              <a:rPr lang="en-US" dirty="0" smtClean="0"/>
              <a:t>Avoid preventive teaching until the acute stage has passed</a:t>
            </a:r>
            <a:endParaRPr lang="en-US" dirty="0"/>
          </a:p>
        </p:txBody>
      </p:sp>
      <p:sp>
        <p:nvSpPr>
          <p:cNvPr id="8806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07EEEB4C-47EB-4325-A340-F3E1A11189DE}" type="slidenum">
              <a:rPr lang="en-US" smtClean="0">
                <a:latin typeface="Arial" charset="0"/>
                <a:cs typeface="Arial" charset="0"/>
              </a:rPr>
              <a:pPr/>
              <a:t>45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806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Acetaminophen Poisoning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Widely accessible, most common drug poisoning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Liver damage is a major concern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Signs and symptoms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Four stages of acetaminophen poisoning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Treatment and nursing care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Administer </a:t>
            </a:r>
            <a:r>
              <a:rPr lang="en-US" i="1" dirty="0" smtClean="0"/>
              <a:t>N</a:t>
            </a:r>
            <a:r>
              <a:rPr lang="en-US" dirty="0" smtClean="0"/>
              <a:t>-acetylcysteine (Mucomyst) ASAP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Offensive-smelling, child needs nurse support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Active charcoal within 1-2 hours of ingestion</a:t>
            </a:r>
          </a:p>
        </p:txBody>
      </p:sp>
      <p:sp>
        <p:nvSpPr>
          <p:cNvPr id="9011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3C5F5C51-5C04-4D40-9B04-0E5BEDDD626D}" type="slidenum">
              <a:rPr lang="en-US" smtClean="0">
                <a:latin typeface="Arial" charset="0"/>
                <a:cs typeface="Arial" charset="0"/>
              </a:rPr>
              <a:pPr/>
              <a:t>46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9011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Salicylate Poisoning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Aspirin is generally avoided in children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Reye’s syndrome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Salicylates occur in other medications also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Some antihistamines/decongestants, Pepto-Bismol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Signs and symptoms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Vary with acute and chronic ingestion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/>
              <a:t>Hyperpnea</a:t>
            </a:r>
            <a:r>
              <a:rPr lang="en-US" dirty="0" smtClean="0"/>
              <a:t>: faster/deeper respirations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Treatment and nursing care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Gastric emptying, preventing further absorption, relieving symptoms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Activated charcoal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Dialysis may be necessary</a:t>
            </a:r>
            <a:endParaRPr lang="en-US" dirty="0"/>
          </a:p>
        </p:txBody>
      </p:sp>
      <p:sp>
        <p:nvSpPr>
          <p:cNvPr id="9216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F630BB81-9340-4813-8F9A-4FA79FC11D98}" type="slidenum">
              <a:rPr lang="en-US" smtClean="0">
                <a:latin typeface="Arial" charset="0"/>
                <a:cs typeface="Arial" charset="0"/>
              </a:rPr>
              <a:pPr/>
              <a:t>47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92164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Question 7.4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/>
              <a:t>When a child has ingested paint thinner, which of the following procedures may be included in emergency care?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sz="2800" dirty="0" smtClean="0"/>
              <a:t>Induce vomiting with syrup of ipecac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sz="2800" dirty="0" smtClean="0"/>
              <a:t>Activated carbon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sz="2800" dirty="0" smtClean="0"/>
              <a:t>Induce vomiting, but not with syrup of ipecac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sz="2800" dirty="0" smtClean="0"/>
              <a:t>None of the above</a:t>
            </a:r>
            <a:endParaRPr lang="en-US" sz="2800" dirty="0"/>
          </a:p>
        </p:txBody>
      </p:sp>
      <p:sp>
        <p:nvSpPr>
          <p:cNvPr id="9421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914F49B8-FFBB-4C1C-AE58-AAE5CC14A6D8}" type="slidenum">
              <a:rPr lang="en-US" smtClean="0">
                <a:latin typeface="Arial" charset="0"/>
                <a:cs typeface="Arial" charset="0"/>
              </a:rPr>
              <a:pPr/>
              <a:t>48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9421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Ibuprofen Poisoning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Seizures and coma can occur with toxic levels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Renal function and acid-base balance are monitored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Treated with activated charcoal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/>
          </a:p>
        </p:txBody>
      </p:sp>
      <p:sp>
        <p:nvSpPr>
          <p:cNvPr id="9625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6809E5FA-827E-4753-898D-A16AA17E6015}" type="slidenum">
              <a:rPr lang="en-US" smtClean="0">
                <a:latin typeface="Arial" charset="0"/>
                <a:cs typeface="Arial" charset="0"/>
              </a:rPr>
              <a:pPr/>
              <a:t>49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9626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General Characteristics and Development</a:t>
            </a:r>
            <a:endParaRPr lang="en-US" dirty="0"/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2526E8DD-7439-44D7-BEAA-26F4BEA76DA9}" type="slidenum">
              <a:rPr lang="en-US" smtClean="0">
                <a:latin typeface="Arial" charset="0"/>
                <a:cs typeface="Arial" charset="0"/>
              </a:rPr>
              <a:pPr/>
              <a:t>5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Lead Poisoning (Plumbism)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Public awareness has reduced daily lead exposure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Exposure: soil contamination, paint chips/dust, lead solder in older plumbing, improperly glazed earthenware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Highest prevalence in inner-city children with pre-1970s houses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Signs and symptoms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Anemia, stomachaches, muscle weakness, lead deposits in long bones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Children with </a:t>
            </a:r>
            <a:r>
              <a:rPr lang="en-US" b="1" dirty="0" smtClean="0"/>
              <a:t>pica</a:t>
            </a:r>
            <a:r>
              <a:rPr lang="en-US" dirty="0" smtClean="0"/>
              <a:t> have a higher lead exposure risk</a:t>
            </a:r>
            <a:endParaRPr lang="en-US" dirty="0"/>
          </a:p>
        </p:txBody>
      </p:sp>
      <p:sp>
        <p:nvSpPr>
          <p:cNvPr id="9830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45B547A8-38C3-47A6-A318-BC6B692BAAA8}" type="slidenum">
              <a:rPr lang="en-US" smtClean="0">
                <a:latin typeface="Arial" charset="0"/>
                <a:cs typeface="Arial" charset="0"/>
              </a:rPr>
              <a:pPr/>
              <a:t>50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9830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Lead Poisoning (Plumbism)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6482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Treatment and nursing care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CDC recommends blood testing for children who may be exposed to lead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10 mcg/dL: elevated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20-44 mcg/dL: medical evaluation, environment investigation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45 mcg/dl : medical treatment may be necessary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Considered moderate to severe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Remove child from source of lead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Administer chelating agent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Plumbism residual effects range from none to severe encephalopathy</a:t>
            </a:r>
          </a:p>
        </p:txBody>
      </p:sp>
      <p:sp>
        <p:nvSpPr>
          <p:cNvPr id="10035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E5277FCC-F9F8-460D-9AFC-01ABA8DF4ABD}" type="slidenum">
              <a:rPr lang="en-US" smtClean="0">
                <a:latin typeface="Arial" charset="0"/>
                <a:cs typeface="Arial" charset="0"/>
              </a:rPr>
              <a:pPr/>
              <a:t>51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0035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Lead Poisoning (Plumbism)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Nursing care is symptomatic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Avoid unnecessary handling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Rotate injection sites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Evaluate skin for thickness of fibrous lumps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Therapeutic syringe play is advised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Observe/chart all seizures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Report indications of respiratory distress</a:t>
            </a:r>
          </a:p>
        </p:txBody>
      </p:sp>
      <p:sp>
        <p:nvSpPr>
          <p:cNvPr id="10240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8B443347-C578-467D-8716-88E047C46149}" type="slidenum">
              <a:rPr lang="en-US" smtClean="0">
                <a:latin typeface="Arial" charset="0"/>
                <a:cs typeface="Arial" charset="0"/>
              </a:rPr>
              <a:pPr/>
              <a:t>52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02404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Question 7.5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/>
              <a:t>Children with pica have an increased risk for lead exposure because: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sz="2800" dirty="0" smtClean="0"/>
              <a:t>Pica is a sign of dysfunctional parenting.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sz="2800" dirty="0" smtClean="0"/>
              <a:t>Mentally ill children are more sensitive to lead.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sz="2800" dirty="0" smtClean="0"/>
              <a:t>Pica is actually a result of lead poisoning.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lphaUcPeriod"/>
              <a:defRPr/>
            </a:pPr>
            <a:r>
              <a:rPr lang="en-US" sz="2800" dirty="0" smtClean="0"/>
              <a:t>Children with pica are more likely to ingest paint.</a:t>
            </a:r>
            <a:endParaRPr lang="en-US" sz="2800" dirty="0"/>
          </a:p>
        </p:txBody>
      </p:sp>
      <p:sp>
        <p:nvSpPr>
          <p:cNvPr id="10445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17287C15-B69A-4149-ADE4-E5B7B606D663}" type="slidenum">
              <a:rPr lang="en-US" smtClean="0">
                <a:latin typeface="Arial" charset="0"/>
                <a:cs typeface="Arial" charset="0"/>
              </a:rPr>
              <a:pPr/>
              <a:t>53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0445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543800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Developmental Tasks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458200" cy="48006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100"/>
              </a:spcAft>
              <a:buFont typeface="Arial"/>
              <a:buChar char="•"/>
              <a:defRPr/>
            </a:pPr>
            <a:r>
              <a:rPr lang="en-US" sz="2600" dirty="0" smtClean="0"/>
              <a:t>Toddlers: 1-3 years of age</a:t>
            </a:r>
            <a:endParaRPr lang="en-US" sz="2600" dirty="0"/>
          </a:p>
          <a:p>
            <a:pPr eaLnBrk="1" fontAlgn="auto" hangingPunct="1">
              <a:spcAft>
                <a:spcPts val="100"/>
              </a:spcAft>
              <a:buFont typeface="Arial"/>
              <a:buChar char="•"/>
              <a:defRPr/>
            </a:pPr>
            <a:r>
              <a:rPr lang="en-US" sz="2600" dirty="0" smtClean="0"/>
              <a:t>Parents no longer accept the child’s actions without question</a:t>
            </a:r>
          </a:p>
          <a:p>
            <a:pPr lvl="2" eaLnBrk="1" fontAlgn="auto" hangingPunct="1">
              <a:spcAft>
                <a:spcPts val="100"/>
              </a:spcAft>
              <a:buFont typeface="Arial"/>
              <a:buChar char="•"/>
              <a:defRPr/>
            </a:pPr>
            <a:r>
              <a:rPr lang="en-US" b="1" dirty="0" smtClean="0"/>
              <a:t>Temper tantrums</a:t>
            </a:r>
          </a:p>
          <a:p>
            <a:pPr lvl="2" eaLnBrk="1" fontAlgn="auto" hangingPunct="1">
              <a:spcAft>
                <a:spcPts val="100"/>
              </a:spcAft>
              <a:buFont typeface="Arial"/>
              <a:buChar char="•"/>
              <a:defRPr/>
            </a:pPr>
            <a:r>
              <a:rPr lang="en-US" b="1" dirty="0" smtClean="0"/>
              <a:t>Negativism</a:t>
            </a:r>
          </a:p>
          <a:p>
            <a:pPr lvl="3" eaLnBrk="1" fontAlgn="auto" hangingPunct="1">
              <a:spcAft>
                <a:spcPts val="100"/>
              </a:spcAft>
              <a:buFont typeface="Arial"/>
              <a:buChar char="–"/>
              <a:defRPr/>
            </a:pPr>
            <a:r>
              <a:rPr lang="en-US" dirty="0" smtClean="0"/>
              <a:t>Saying “no” frequently</a:t>
            </a:r>
          </a:p>
          <a:p>
            <a:pPr lvl="2" eaLnBrk="1" fontAlgn="auto" hangingPunct="1">
              <a:spcAft>
                <a:spcPts val="100"/>
              </a:spcAft>
              <a:buFont typeface="Arial"/>
              <a:buChar char="•"/>
              <a:defRPr/>
            </a:pPr>
            <a:r>
              <a:rPr lang="en-US" b="1" dirty="0" smtClean="0"/>
              <a:t>Ritualism</a:t>
            </a:r>
          </a:p>
          <a:p>
            <a:pPr lvl="3" eaLnBrk="1" fontAlgn="auto" hangingPunct="1">
              <a:spcAft>
                <a:spcPts val="100"/>
              </a:spcAft>
              <a:buFont typeface="Arial"/>
              <a:buChar char="–"/>
              <a:defRPr/>
            </a:pPr>
            <a:r>
              <a:rPr lang="en-US" dirty="0" smtClean="0"/>
              <a:t>Establishes a sense of security and control</a:t>
            </a:r>
          </a:p>
          <a:p>
            <a:pPr lvl="2" eaLnBrk="1" fontAlgn="auto" hangingPunct="1">
              <a:spcAft>
                <a:spcPts val="100"/>
              </a:spcAft>
              <a:buFont typeface="Arial"/>
              <a:buChar char="•"/>
              <a:defRPr/>
            </a:pPr>
            <a:r>
              <a:rPr lang="en-US" b="1" dirty="0" smtClean="0"/>
              <a:t>Egocentric </a:t>
            </a:r>
            <a:r>
              <a:rPr lang="en-US" dirty="0" smtClean="0"/>
              <a:t>thinking</a:t>
            </a:r>
            <a:endParaRPr lang="en-US" b="1" dirty="0"/>
          </a:p>
          <a:p>
            <a:pPr eaLnBrk="1" fontAlgn="auto" hangingPunct="1">
              <a:spcAft>
                <a:spcPts val="100"/>
              </a:spcAft>
              <a:buFont typeface="Arial"/>
              <a:buChar char="•"/>
              <a:defRPr/>
            </a:pPr>
            <a:r>
              <a:rPr lang="en-US" sz="2600" dirty="0" smtClean="0"/>
              <a:t>Beginning to differentiate themselves from mother</a:t>
            </a:r>
          </a:p>
          <a:p>
            <a:pPr lvl="1" eaLnBrk="1" fontAlgn="auto" hangingPunct="1">
              <a:spcAft>
                <a:spcPts val="100"/>
              </a:spcAft>
              <a:buFont typeface="Arial"/>
              <a:buChar char="–"/>
              <a:defRPr/>
            </a:pPr>
            <a:r>
              <a:rPr lang="en-US" dirty="0" smtClean="0"/>
              <a:t>Separation from parents still their greatest fear</a:t>
            </a:r>
          </a:p>
          <a:p>
            <a:pPr eaLnBrk="1" fontAlgn="auto" hangingPunct="1">
              <a:spcAft>
                <a:spcPts val="100"/>
              </a:spcAft>
              <a:buFont typeface="Arial"/>
              <a:buChar char="•"/>
              <a:defRPr/>
            </a:pPr>
            <a:r>
              <a:rPr lang="en-US" sz="2600" dirty="0" smtClean="0"/>
              <a:t>Self-regulatory functions</a:t>
            </a:r>
          </a:p>
          <a:p>
            <a:pPr lvl="1" eaLnBrk="1" fontAlgn="auto" hangingPunct="1">
              <a:spcAft>
                <a:spcPts val="100"/>
              </a:spcAft>
              <a:buFont typeface="Arial"/>
              <a:buChar char="–"/>
              <a:defRPr/>
            </a:pPr>
            <a:r>
              <a:rPr lang="en-US" sz="2600" dirty="0" smtClean="0"/>
              <a:t>Toilet independence</a:t>
            </a:r>
            <a:r>
              <a:rPr lang="en-GB" sz="2600" dirty="0" smtClean="0"/>
              <a:t>, eating, sleeping, etc.</a:t>
            </a:r>
          </a:p>
          <a:p>
            <a:pPr eaLnBrk="1" fontAlgn="auto" hangingPunct="1">
              <a:spcAft>
                <a:spcPts val="10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2150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0F18F590-ABB4-456D-B8D2-BEE85FF6A883}" type="slidenum">
              <a:rPr lang="en-US" smtClean="0">
                <a:latin typeface="Arial" charset="0"/>
                <a:cs typeface="Arial" charset="0"/>
              </a:rPr>
              <a:pPr/>
              <a:t>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150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Developmental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GB" dirty="0" smtClean="0"/>
              <a:t>Erik Erikson (psychosocial)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GB" dirty="0" smtClean="0"/>
              <a:t>Toddler age: Learning </a:t>
            </a:r>
            <a:r>
              <a:rPr lang="en-GB" b="1" dirty="0" smtClean="0"/>
              <a:t>autonomy</a:t>
            </a:r>
            <a:r>
              <a:rPr lang="en-GB" dirty="0" smtClean="0"/>
              <a:t> vs. shame or doubt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GB" dirty="0" smtClean="0"/>
              <a:t>Encourage independence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GB" dirty="0" smtClean="0"/>
              <a:t>Lawrence Kohlberg (moral)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GB" dirty="0" smtClean="0"/>
              <a:t>Toddlers beginning to formulate a sense of right/wrong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GB" dirty="0" smtClean="0"/>
              <a:t>Obey only because parents tell them to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GB" dirty="0" smtClean="0"/>
              <a:t>Sigmund Freud (personality)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GB" dirty="0" smtClean="0"/>
              <a:t>“Anal phase”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GB" dirty="0" smtClean="0"/>
              <a:t>Child learns to control urination and defecation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2355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E7E5A28D-BAF2-4A9E-ACEC-1BC16C4D85A3}" type="slidenum">
              <a:rPr lang="en-US" smtClean="0">
                <a:latin typeface="Arial" charset="0"/>
                <a:cs typeface="Arial" charset="0"/>
              </a:rPr>
              <a:pPr/>
              <a:t>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355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A4CC0158-FD37-4FBD-AB9D-55331FB14B24}" type="slidenum">
              <a:rPr lang="en-US" smtClean="0">
                <a:latin typeface="Arial" charset="0"/>
                <a:cs typeface="Arial" charset="0"/>
              </a:rPr>
              <a:pPr/>
              <a:t>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457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  <p:pic>
        <p:nvPicPr>
          <p:cNvPr id="24579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600200"/>
            <a:ext cx="37338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7-</a:t>
            </a:r>
            <a:fld id="{A39F4E59-3AED-4C84-89BB-644A2E1EFEED}" type="slidenum">
              <a:rPr lang="en-US" smtClean="0">
                <a:latin typeface="Arial" charset="0"/>
                <a:cs typeface="Arial" charset="0"/>
              </a:rPr>
              <a:pPr/>
              <a:t>9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560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  <p:pic>
        <p:nvPicPr>
          <p:cNvPr id="25603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981200"/>
            <a:ext cx="4583113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736e8ce0692732349a8d32a84fcf487d6cfbc77"/>
</p:tagLst>
</file>

<file path=ppt/theme/theme1.xml><?xml version="1.0" encoding="utf-8"?>
<a:theme xmlns:a="http://schemas.openxmlformats.org/drawingml/2006/main" name="Price sam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Price sample.thmx</Template>
  <TotalTime>2530</TotalTime>
  <Words>4036</Words>
  <Application>Microsoft Office PowerPoint</Application>
  <PresentationFormat>On-screen Show (4:3)</PresentationFormat>
  <Paragraphs>570</Paragraphs>
  <Slides>53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Palatino-Roman</vt:lpstr>
      <vt:lpstr>Price sample</vt:lpstr>
      <vt:lpstr>Chapter 7</vt:lpstr>
      <vt:lpstr>Key Terms</vt:lpstr>
      <vt:lpstr>Chapter 7   Lesson 7.1</vt:lpstr>
      <vt:lpstr>Learning Objectives</vt:lpstr>
      <vt:lpstr>General Characteristics and Development</vt:lpstr>
      <vt:lpstr>Developmental Tasks</vt:lpstr>
      <vt:lpstr>Developmental Tasks</vt:lpstr>
      <vt:lpstr>Slide 8</vt:lpstr>
      <vt:lpstr>Slide 9</vt:lpstr>
      <vt:lpstr>Slide 10</vt:lpstr>
      <vt:lpstr>Physical Growth</vt:lpstr>
      <vt:lpstr>Guidance and Discipline</vt:lpstr>
      <vt:lpstr>Communication</vt:lpstr>
      <vt:lpstr>Communication</vt:lpstr>
      <vt:lpstr>Health Promotion and Maintenance</vt:lpstr>
      <vt:lpstr>Daily Care</vt:lpstr>
      <vt:lpstr>Dental Health</vt:lpstr>
      <vt:lpstr>Dental Health</vt:lpstr>
      <vt:lpstr>Nutrition Counseling</vt:lpstr>
      <vt:lpstr>Slide 20</vt:lpstr>
      <vt:lpstr>Nutrition Counseling</vt:lpstr>
      <vt:lpstr>Toilet Independence</vt:lpstr>
      <vt:lpstr>Toilet Independence</vt:lpstr>
      <vt:lpstr>Slide 24</vt:lpstr>
      <vt:lpstr>Question 7.1</vt:lpstr>
      <vt:lpstr>Play</vt:lpstr>
      <vt:lpstr>Play</vt:lpstr>
      <vt:lpstr>Daycare</vt:lpstr>
      <vt:lpstr>Question 7.2</vt:lpstr>
      <vt:lpstr>Chapter 7   Lesson 7.2</vt:lpstr>
      <vt:lpstr>Learning Objectives</vt:lpstr>
      <vt:lpstr>Injury Prevention</vt:lpstr>
      <vt:lpstr>Slide 33</vt:lpstr>
      <vt:lpstr>Injury Prevention</vt:lpstr>
      <vt:lpstr>Injury Prevention</vt:lpstr>
      <vt:lpstr>Slide 36</vt:lpstr>
      <vt:lpstr>Slide 37</vt:lpstr>
      <vt:lpstr>Car Safety Seats</vt:lpstr>
      <vt:lpstr>Slide 39</vt:lpstr>
      <vt:lpstr>Fire and Burn Prevention</vt:lpstr>
      <vt:lpstr>Injury Prevention</vt:lpstr>
      <vt:lpstr>Injury Prevention</vt:lpstr>
      <vt:lpstr>Question 7.3</vt:lpstr>
      <vt:lpstr>Poisoning</vt:lpstr>
      <vt:lpstr>Poisoning</vt:lpstr>
      <vt:lpstr>Acetaminophen Poisoning</vt:lpstr>
      <vt:lpstr>Salicylate Poisoning</vt:lpstr>
      <vt:lpstr>Question 7.4</vt:lpstr>
      <vt:lpstr>Ibuprofen Poisoning</vt:lpstr>
      <vt:lpstr>Lead Poisoning (Plumbism)</vt:lpstr>
      <vt:lpstr>Lead Poisoning (Plumbism)</vt:lpstr>
      <vt:lpstr>Lead Poisoning (Plumbism)</vt:lpstr>
      <vt:lpstr>Question 7.5</vt:lpstr>
    </vt:vector>
  </TitlesOfParts>
  <Company>RMCC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chollin</dc:creator>
  <cp:lastModifiedBy>carol_brockmeier</cp:lastModifiedBy>
  <cp:revision>86</cp:revision>
  <dcterms:created xsi:type="dcterms:W3CDTF">2011-04-27T18:49:51Z</dcterms:created>
  <dcterms:modified xsi:type="dcterms:W3CDTF">2012-01-12T20:16:02Z</dcterms:modified>
</cp:coreProperties>
</file>