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0" r:id="rId3"/>
    <p:sldId id="299" r:id="rId4"/>
    <p:sldId id="293" r:id="rId5"/>
    <p:sldId id="303" r:id="rId6"/>
    <p:sldId id="257" r:id="rId7"/>
    <p:sldId id="288" r:id="rId8"/>
    <p:sldId id="304" r:id="rId9"/>
    <p:sldId id="301" r:id="rId10"/>
    <p:sldId id="314" r:id="rId11"/>
    <p:sldId id="305" r:id="rId12"/>
    <p:sldId id="317" r:id="rId13"/>
    <p:sldId id="318" r:id="rId14"/>
    <p:sldId id="319" r:id="rId15"/>
    <p:sldId id="320" r:id="rId16"/>
    <p:sldId id="321" r:id="rId17"/>
    <p:sldId id="322" r:id="rId18"/>
    <p:sldId id="259" r:id="rId19"/>
    <p:sldId id="268" r:id="rId20"/>
    <p:sldId id="289" r:id="rId21"/>
    <p:sldId id="278" r:id="rId22"/>
    <p:sldId id="279" r:id="rId23"/>
    <p:sldId id="280" r:id="rId24"/>
    <p:sldId id="281" r:id="rId25"/>
    <p:sldId id="283" r:id="rId26"/>
    <p:sldId id="285" r:id="rId27"/>
    <p:sldId id="284" r:id="rId28"/>
    <p:sldId id="286" r:id="rId29"/>
    <p:sldId id="287" r:id="rId30"/>
    <p:sldId id="292" r:id="rId31"/>
    <p:sldId id="313" r:id="rId32"/>
    <p:sldId id="302" r:id="rId33"/>
    <p:sldId id="316" r:id="rId34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19" autoAdjust="0"/>
    <p:restoredTop sz="79616" autoAdjust="0"/>
  </p:normalViewPr>
  <p:slideViewPr>
    <p:cSldViewPr>
      <p:cViewPr varScale="1">
        <p:scale>
          <a:sx n="30" d="100"/>
          <a:sy n="30" d="100"/>
        </p:scale>
        <p:origin x="-90" y="-1800"/>
      </p:cViewPr>
      <p:guideLst>
        <p:guide orient="horz" pos="2160"/>
        <p:guide orient="horz" pos="3600"/>
        <p:guide orient="horz" pos="3792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8D348EC-8169-45E2-9A27-A8850B47F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372E63-8C94-466C-9441-E418A3403D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782077-73F4-48E7-BD3A-228DA3E81B48}" type="slidenum">
              <a:rPr lang="en-US" smtClean="0">
                <a:cs typeface="Arial" charset="0"/>
              </a:rPr>
              <a:pPr/>
              <a:t>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50915-B3BC-4EEB-ADFC-FC45933CC2E3}" type="slidenum">
              <a:rPr lang="en-US" smtClean="0">
                <a:cs typeface="Arial" charset="0"/>
              </a:rPr>
              <a:pPr/>
              <a:t>25</a:t>
            </a:fld>
            <a:endParaRPr lang="en-US" smtClean="0"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When should weaning be started?</a:t>
            </a:r>
          </a:p>
          <a:p>
            <a:pPr eaLnBrk="1" hangingPunct="1"/>
            <a:r>
              <a:rPr lang="en-US" smtClean="0"/>
              <a:t>Weaning should not be attempted when the baby is ill.</a:t>
            </a:r>
          </a:p>
          <a:p>
            <a:pPr eaLnBrk="1" hangingPunct="1"/>
            <a:r>
              <a:rPr lang="en-US" smtClean="0"/>
              <a:t>Weaning from the breast is a changing point in the infant’s life, and efforts should be made to make this experience as comfortable and as pleasurable as possible.</a:t>
            </a:r>
          </a:p>
          <a:p>
            <a:pPr marL="0" lvl="1" eaLnBrk="1" hangingPunct="1"/>
            <a:r>
              <a:rPr lang="en-US" smtClean="0"/>
              <a:t>In some cultures, breastfeeding may continue longer.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1C4AC-D466-4BE1-9FED-1395F22398AC}" type="slidenum">
              <a:rPr lang="en-US" smtClean="0">
                <a:cs typeface="Arial" charset="0"/>
              </a:rPr>
              <a:pPr/>
              <a:t>27</a:t>
            </a:fld>
            <a:endParaRPr lang="en-US" smtClean="0">
              <a:cs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 eaLnBrk="1" hangingPunct="1"/>
            <a:r>
              <a:rPr lang="en-US" smtClean="0"/>
              <a:t>Deciduous teeth begin developing ~5</a:t>
            </a:r>
            <a:r>
              <a:rPr lang="en-US" baseline="30000" smtClean="0"/>
              <a:t>th</a:t>
            </a:r>
            <a:r>
              <a:rPr lang="en-US" smtClean="0"/>
              <a:t> month of intrauterine life.</a:t>
            </a:r>
          </a:p>
          <a:p>
            <a:pPr eaLnBrk="1" hangingPunct="1"/>
            <a:r>
              <a:rPr lang="en-US" smtClean="0"/>
              <a:t>A delay in teething is significant if other forms of immaturity or illness are present.</a:t>
            </a:r>
          </a:p>
          <a:p>
            <a:pPr eaLnBrk="1" hangingPunct="1"/>
            <a:r>
              <a:rPr lang="en-US" smtClean="0"/>
              <a:t>How can the mother’s health and diet affect an infant’s teeth?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FA2883-775F-4585-A8C2-29B9F3168D30}" type="slidenum">
              <a:rPr lang="en-US" smtClean="0">
                <a:cs typeface="Arial" charset="0"/>
              </a:rPr>
              <a:pPr/>
              <a:t>29</a:t>
            </a:fld>
            <a:endParaRPr lang="en-US" smtClean="0">
              <a:cs typeface="Arial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Calcium, phosphorus, vitamins C and D, and fluoride help ensure healthy teeth.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Bottle-mouth caries/nursing-bottle caries—sugar pools in the oral cavity, causing severe decay.</a:t>
            </a:r>
          </a:p>
          <a:p>
            <a:pPr eaLnBrk="1" hangingPunct="1"/>
            <a:r>
              <a:rPr lang="en-US" smtClean="0"/>
              <a:t>Avoiding refined sugars is important when preventing tooth decay in infants.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030BF-C473-43F0-8209-371E9DF00AF3}" type="slidenum">
              <a:rPr lang="en-US" smtClean="0">
                <a:cs typeface="Arial" charset="0"/>
              </a:rPr>
              <a:pPr/>
              <a:t>30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Crying at the same time each day</a:t>
            </a:r>
          </a:p>
          <a:p>
            <a:pPr eaLnBrk="1" hangingPunct="1"/>
            <a:r>
              <a:rPr lang="en-US" smtClean="0"/>
              <a:t>Legs drawn towards abdomen</a:t>
            </a:r>
          </a:p>
          <a:p>
            <a:pPr eaLnBrk="1" hangingPunct="1"/>
            <a:r>
              <a:rPr lang="en-US" smtClean="0"/>
              <a:t>Parents can also try going for a walk outdoors or a ride in the car.</a:t>
            </a:r>
          </a:p>
          <a:p>
            <a:pPr eaLnBrk="1" hangingPunct="1"/>
            <a:r>
              <a:rPr lang="en-US" smtClean="0"/>
              <a:t>Never smoke near an infant.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94514-61AD-4D31-BBC5-C0DF0976B6B6}" type="slidenum">
              <a:rPr lang="en-US" smtClean="0">
                <a:cs typeface="Arial" charset="0"/>
              </a:rPr>
              <a:pPr/>
              <a:t>32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Answer: C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BD640-A498-486E-852C-C530A465C1F6}" type="slidenum">
              <a:rPr lang="en-US" smtClean="0">
                <a:cs typeface="Arial" charset="0"/>
              </a:rPr>
              <a:pPr/>
              <a:t>33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775DC-9C5C-42B3-877D-FEBE338474A9}" type="slidenum">
              <a:rPr lang="en-US" smtClean="0">
                <a:cs typeface="Arial" charset="0"/>
              </a:rPr>
              <a:pPr/>
              <a:t>6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most common cause for concern about a child is a sudden slowing in any aspect of development that is not typical for that age group.</a:t>
            </a:r>
          </a:p>
          <a:p>
            <a:pPr eaLnBrk="1" hangingPunct="1"/>
            <a:r>
              <a:rPr lang="en-US" smtClean="0"/>
              <a:t>Infants have inconsistent behavior during their first months.</a:t>
            </a:r>
          </a:p>
          <a:p>
            <a:pPr lvl="1" eaLnBrk="1" hangingPunct="1"/>
            <a:r>
              <a:rPr lang="en-US" smtClean="0"/>
              <a:t>Sucking is important to infants.</a:t>
            </a:r>
          </a:p>
          <a:p>
            <a:pPr lvl="1" eaLnBrk="1" hangingPunct="1"/>
            <a:r>
              <a:rPr lang="en-US" smtClean="0"/>
              <a:t>Pacifiers are important for babies receiving IV/G-button feeding.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Trust is key to developing a healthy personality.</a:t>
            </a:r>
          </a:p>
          <a:p>
            <a:pPr eaLnBrk="1" hangingPunct="1"/>
            <a:r>
              <a:rPr lang="en-US" smtClean="0"/>
              <a:t>Attentiveness and love from personnel are equally important when an infant is hospitalized.</a:t>
            </a:r>
          </a:p>
          <a:p>
            <a:pPr eaLnBrk="1" hangingPunct="1"/>
            <a:r>
              <a:rPr lang="en-US" smtClean="0"/>
              <a:t>Brain growth is the most critical organic achievement of infancy.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3A36C7-4500-49E2-BE14-B19AAA15E56C}" type="slidenum">
              <a:rPr lang="en-US" smtClean="0">
                <a:cs typeface="Arial" charset="0"/>
              </a:rPr>
              <a:pPr/>
              <a:t>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Answer: B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C74B2-8BF8-4A02-B416-F1DE6C2D61EF}" type="slidenum">
              <a:rPr lang="en-US" smtClean="0">
                <a:cs typeface="Arial" charset="0"/>
              </a:rPr>
              <a:pPr/>
              <a:t>10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BE00DD-672D-4A51-9FC6-045C5539DFFF}" type="slidenum">
              <a:rPr lang="en-US" smtClean="0">
                <a:cs typeface="Arial" charset="0"/>
              </a:rPr>
              <a:pPr/>
              <a:t>19</a:t>
            </a:fld>
            <a:endParaRPr lang="en-US" smtClean="0">
              <a:cs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Promoting health and disease prevention during infancy</a:t>
            </a:r>
          </a:p>
          <a:p>
            <a:pPr lvl="1" eaLnBrk="1" hangingPunct="1"/>
            <a:r>
              <a:rPr lang="en-US" smtClean="0"/>
              <a:t>Very important</a:t>
            </a:r>
          </a:p>
          <a:p>
            <a:pPr lvl="1" eaLnBrk="1" hangingPunct="1"/>
            <a:r>
              <a:rPr lang="en-US" smtClean="0"/>
              <a:t>Includes all measures to improve physical health and psychosocial adjustment</a:t>
            </a:r>
          </a:p>
          <a:p>
            <a:pPr eaLnBrk="1" hangingPunct="1"/>
            <a:r>
              <a:rPr lang="en-US" smtClean="0"/>
              <a:t>What are “milk stations”?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Physicals are adapted to the needs of the infant.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3BC2CB-BD3A-4EBE-BDB4-6EB79A858282}" type="slidenum">
              <a:rPr lang="en-US" smtClean="0">
                <a:cs typeface="Arial" charset="0"/>
              </a:rPr>
              <a:pPr/>
              <a:t>20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4D4E8C-53DB-4E27-B0D7-674C223210AB}" type="slidenum">
              <a:rPr lang="en-US" smtClean="0">
                <a:cs typeface="Arial" charset="0"/>
              </a:rPr>
              <a:pPr/>
              <a:t>22</a:t>
            </a:fld>
            <a:endParaRPr lang="en-US" smtClean="0">
              <a:cs typeface="Arial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Infants should gain 4-7 ounces weekly for the first 6 months.</a:t>
            </a:r>
          </a:p>
          <a:p>
            <a:pPr eaLnBrk="1" hangingPunct="1"/>
            <a:r>
              <a:rPr lang="en-US" smtClean="0"/>
              <a:t>At least 6 wet diapers per day</a:t>
            </a:r>
          </a:p>
          <a:p>
            <a:pPr eaLnBrk="1" hangingPunct="1"/>
            <a:r>
              <a:rPr lang="en-US" smtClean="0"/>
              <a:t>What is the </a:t>
            </a:r>
            <a:r>
              <a:rPr lang="en-US" b="1" smtClean="0"/>
              <a:t>rooting</a:t>
            </a:r>
            <a:r>
              <a:rPr lang="en-US" smtClean="0"/>
              <a:t> reflex?</a:t>
            </a:r>
          </a:p>
          <a:p>
            <a:pPr eaLnBrk="1" hangingPunct="1"/>
            <a:r>
              <a:rPr lang="en-US" smtClean="0"/>
              <a:t>By 12 months, stomach has expanded from 10-20 mL to 200 mL.</a:t>
            </a:r>
          </a:p>
          <a:p>
            <a:pPr eaLnBrk="1" hangingPunct="1"/>
            <a:r>
              <a:rPr lang="en-US" smtClean="0"/>
              <a:t>What are four reasons whole cow’s milk is not recommended for infants younger than 1 year old?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A6DCE3-3E6A-470C-903C-6DA3F2ED1A93}" type="slidenum">
              <a:rPr lang="en-US" smtClean="0">
                <a:cs typeface="Arial" charset="0"/>
              </a:rPr>
              <a:pPr/>
              <a:t>23</a:t>
            </a:fld>
            <a:endParaRPr lang="en-US" smtClean="0">
              <a:cs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Rice cereal is recommended as the first solid food because it is less allergenic than others.</a:t>
            </a:r>
          </a:p>
          <a:p>
            <a:pPr eaLnBrk="1" hangingPunct="1"/>
            <a:r>
              <a:rPr lang="en-US" smtClean="0"/>
              <a:t>What factors should the introduction of solid foods be based on?</a:t>
            </a:r>
          </a:p>
          <a:p>
            <a:pPr eaLnBrk="1" hangingPunct="1"/>
            <a:r>
              <a:rPr lang="en-US" i="1" smtClean="0"/>
              <a:t>Never </a:t>
            </a:r>
            <a:r>
              <a:rPr lang="en-US" smtClean="0"/>
              <a:t>mix cereal with formula in a bottle.</a:t>
            </a:r>
          </a:p>
          <a:p>
            <a:pPr eaLnBrk="1" hangingPunct="1"/>
            <a:r>
              <a:rPr lang="en-US" smtClean="0"/>
              <a:t>Highly allergenic foods that may be delayed: fish, nuts, strawberries, chocolate, egg whites.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A9F09-7122-4E60-AB73-EAFE888D3A12}" type="slidenum">
              <a:rPr lang="en-US" smtClean="0">
                <a:cs typeface="Arial" charset="0"/>
              </a:rPr>
              <a:pPr/>
              <a:t>24</a:t>
            </a:fld>
            <a:endParaRPr lang="en-US" smtClean="0">
              <a:cs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 eaLnBrk="1" hangingPunct="1"/>
            <a:r>
              <a:rPr lang="en-US" smtClean="0"/>
              <a:t>When a jar is opened, a definite “pop” sound should be heard as the vacuum seal is broken.</a:t>
            </a:r>
          </a:p>
          <a:p>
            <a:pPr marL="0" lvl="1" eaLnBrk="1" hangingPunct="1"/>
            <a:r>
              <a:rPr lang="en-US" smtClean="0"/>
              <a:t>Always check expiration dates.</a:t>
            </a:r>
          </a:p>
          <a:p>
            <a:pPr eaLnBrk="1" hangingPunct="1"/>
            <a:r>
              <a:rPr lang="en-US" smtClean="0"/>
              <a:t>What technique should be used to test the warmth of food?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356350"/>
            <a:ext cx="5334000" cy="365125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6-</a:t>
            </a:r>
            <a:fld id="{E94E21D5-8D77-4536-BC87-EDFBCEE2D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81307-7C2C-4285-BAD3-B395F4F2C725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08F7C0E2-267A-4722-BC82-809C958AB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3423C-0914-4262-8FCE-9F3F9C5E873F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092B113C-CBE5-4B5C-8F15-DA137E1E2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66" y="274638"/>
            <a:ext cx="7332133" cy="9530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356350"/>
            <a:ext cx="5334000" cy="365125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6-</a:t>
            </a:r>
            <a:fld id="{85AFBEDD-FDAD-46AC-9386-29B7E2FB6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997C9-84ED-478A-BEB7-3D6F0C3FF8F4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9CFBBB0D-0436-41FB-919A-2565D66EA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F9BD7-58B2-4241-AFA9-E6D25ABEDA1B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C07F7127-7B44-4566-8305-5831B8E92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339CF-F484-42F7-871D-C5528A539B26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F75D5C9C-9E3D-4D2D-931C-5B586FD8C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00ECF-8858-4B43-A64D-2C8AAA1F5F3A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9CA405B3-133F-427F-A549-8A674AC87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B748-C7B0-44C4-9EEA-EED93121CCF5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63C12824-B72C-4996-9D65-5CE15B0AB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AAD1A-5DDF-4762-86D5-494E45CF0A9E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BF696730-E7B7-47BE-9D9D-3D0F03C98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765D5-6E41-4B6A-9BD1-58A3658F88F9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6-</a:t>
            </a:r>
            <a:fld id="{A8C413B0-5579-4B65-A664-212AC05F9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0E4099B-0A18-4F03-88C2-9CD63C07446A}" type="datetime1">
              <a:rPr lang="en-US"/>
              <a:pPr>
                <a:defRPr/>
              </a:pPr>
              <a:t>1/12/2012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© 2012 by Saunders, an imprint of Elsevier,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6-</a:t>
            </a:r>
            <a:fld id="{296BEE5E-927E-401F-A64C-1A7E6F40F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Price background3.eps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" y="304800"/>
            <a:ext cx="1066800" cy="990600"/>
          </a:xfrm>
          <a:prstGeom prst="rect">
            <a:avLst/>
          </a:prstGeom>
          <a:solidFill>
            <a:schemeClr val="accent4"/>
          </a:solidFill>
          <a:ln w="76200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8600" y="1295400"/>
            <a:ext cx="8458200" cy="15240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034" name="Picture 9" descr="Price background4.eps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2738" y="388938"/>
            <a:ext cx="89852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Chapter 6</a:t>
            </a:r>
          </a:p>
        </p:txBody>
      </p:sp>
      <p:sp>
        <p:nvSpPr>
          <p:cNvPr id="15362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The Infant</a:t>
            </a: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Question 6.1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Which of the following reflexes occurs when one touches an infant’s palm?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r>
              <a:rPr lang="en-US" dirty="0" smtClean="0"/>
              <a:t>Rooting reflex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r>
              <a:rPr lang="en-US" dirty="0" smtClean="0"/>
              <a:t>Grasp reflex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r>
              <a:rPr lang="en-US" dirty="0" smtClean="0"/>
              <a:t>Prehension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r>
              <a:rPr lang="en-US" dirty="0" smtClean="0"/>
              <a:t>Pincer grasp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endParaRPr lang="en-US" dirty="0" smtClean="0"/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endParaRPr lang="en-US" dirty="0" smtClean="0"/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4DB0DA17-7F57-48F7-AAA2-F6CB7C615AD1}" type="slidenum">
              <a:rPr lang="en-US" smtClean="0">
                <a:latin typeface="Arial" charset="0"/>
                <a:cs typeface="Arial" charset="0"/>
              </a:rPr>
              <a:pPr/>
              <a:t>10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B3FA4EA2-A212-4C84-94CB-6A496FF9590F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969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52600"/>
            <a:ext cx="56324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30722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600200"/>
            <a:ext cx="7286625" cy="4724400"/>
          </a:xfrm>
        </p:spPr>
      </p:pic>
      <p:sp>
        <p:nvSpPr>
          <p:cNvPr id="3072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A02A0FB1-E17D-4EAF-9597-FAD79F2A8E09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3174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828800"/>
            <a:ext cx="8229600" cy="3570288"/>
          </a:xfrm>
        </p:spPr>
      </p:pic>
      <p:sp>
        <p:nvSpPr>
          <p:cNvPr id="3174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3C55E2ED-D9F8-45F6-B263-DB61A2DEFF63}" type="slidenum">
              <a:rPr lang="en-US" smtClean="0">
                <a:latin typeface="Arial" charset="0"/>
                <a:cs typeface="Arial" charset="0"/>
              </a:rPr>
              <a:pPr/>
              <a:t>13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32770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6400800" cy="4525963"/>
          </a:xfrm>
        </p:spPr>
      </p:pic>
      <p:sp>
        <p:nvSpPr>
          <p:cNvPr id="32771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92EC344C-81E5-481D-A9E4-2CE88B344578}" type="slidenum">
              <a:rPr lang="en-US" smtClean="0">
                <a:latin typeface="Arial" charset="0"/>
                <a:cs typeface="Arial" charset="0"/>
              </a:rPr>
              <a:pPr/>
              <a:t>14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3379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6075" y="1600200"/>
            <a:ext cx="5911850" cy="4525963"/>
          </a:xfrm>
        </p:spPr>
      </p:pic>
      <p:sp>
        <p:nvSpPr>
          <p:cNvPr id="33795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08692D65-0954-4C41-9D06-AE40B8118EF2}" type="slidenum">
              <a:rPr lang="en-US" smtClean="0">
                <a:latin typeface="Arial" charset="0"/>
                <a:cs typeface="Arial" charset="0"/>
              </a:rPr>
              <a:pPr/>
              <a:t>15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34818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8325" y="1600200"/>
            <a:ext cx="5467350" cy="4525963"/>
          </a:xfrm>
        </p:spPr>
      </p:pic>
      <p:sp>
        <p:nvSpPr>
          <p:cNvPr id="34819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963D3E89-F222-48D9-8006-18CF6FC1D533}" type="slidenum">
              <a:rPr lang="en-US" smtClean="0">
                <a:latin typeface="Arial" charset="0"/>
                <a:cs typeface="Arial" charset="0"/>
              </a:rPr>
              <a:pPr/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35842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66900"/>
            <a:ext cx="8229600" cy="3992563"/>
          </a:xfrm>
        </p:spPr>
      </p:pic>
      <p:sp>
        <p:nvSpPr>
          <p:cNvPr id="3584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59E28BCC-5B12-40D5-8184-DB2FE762B97A}" type="slidenum">
              <a:rPr lang="en-US" smtClean="0">
                <a:latin typeface="Arial" charset="0"/>
                <a:cs typeface="Arial" charset="0"/>
              </a:rPr>
              <a:pPr/>
              <a:t>17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3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36866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2133600"/>
            <a:ext cx="3733800" cy="3733800"/>
          </a:xfrm>
        </p:spPr>
      </p:pic>
      <p:sp>
        <p:nvSpPr>
          <p:cNvPr id="3686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36D65F31-E8A9-4183-BB44-C4D1F1132054}" type="slidenum">
              <a:rPr lang="en-US" smtClean="0">
                <a:latin typeface="Arial" charset="0"/>
                <a:cs typeface="Arial" charset="0"/>
              </a:rPr>
              <a:pPr/>
              <a:t>18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Health Promotion and Maintenance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6482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Skilled health services available to parents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Periodic health appraisal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Evaluation of developmental milestones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Immunizations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Assessment of parent-child interactions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Counseling in the developmental processes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Health education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Etc.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Settings for health services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Private group practice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Hospital-based clinics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Etc.</a:t>
            </a:r>
          </a:p>
        </p:txBody>
      </p:sp>
      <p:sp>
        <p:nvSpPr>
          <p:cNvPr id="3789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826DBE35-9305-472B-86CD-CE13E8DCB98B}" type="slidenum">
              <a:rPr lang="en-US" smtClean="0">
                <a:latin typeface="Arial" charset="0"/>
                <a:cs typeface="Arial" charset="0"/>
              </a:rPr>
              <a:pPr/>
              <a:t>19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Key Terms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Deciduous teeth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Encephalopathy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Extrusion reflex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Grasp reflex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Parachute reflex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Pincer grasp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Rooting reflex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Weaning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08643C29-BC21-4158-A84E-43B64F8FAB70}" type="slidenum">
              <a:rPr lang="en-US" smtClean="0">
                <a:latin typeface="Arial" charset="0"/>
                <a:cs typeface="Arial" charset="0"/>
              </a:rPr>
              <a:pPr/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Health Promotion and Maintenance</a:t>
            </a:r>
            <a:endParaRPr lang="en-GB" dirty="0" smtClean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/>
              <a:t>Some routine infant assessments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Growth charts should be maintained during infancy</a:t>
            </a:r>
          </a:p>
          <a:p>
            <a:pPr lvl="2"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/>
              <a:t>See Appendix F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Developmental screening tests</a:t>
            </a:r>
          </a:p>
          <a:p>
            <a:pPr lvl="2"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/>
              <a:t>Denver II Developmental Screening Test (Appendix G)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Physical examination</a:t>
            </a:r>
          </a:p>
          <a:p>
            <a:pPr lvl="2"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/>
              <a:t>Hearing and vision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551D0F95-4BAB-4640-91C0-2698064DB27F}" type="slidenum">
              <a:rPr lang="en-US" smtClean="0">
                <a:latin typeface="Arial" charset="0"/>
                <a:cs typeface="Arial" charset="0"/>
              </a:rPr>
              <a:pPr/>
              <a:t>20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Nutrition Counseling of Parents</a:t>
            </a:r>
          </a:p>
        </p:txBody>
      </p:sp>
      <p:sp>
        <p:nvSpPr>
          <p:cNvPr id="4198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2074397F-AC79-4FB3-BF3F-19588F88A549}" type="slidenum">
              <a:rPr lang="en-US" smtClean="0">
                <a:latin typeface="Arial" charset="0"/>
                <a:cs typeface="Arial" charset="0"/>
              </a:rPr>
              <a:pPr/>
              <a:t>21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Nutrition Counseling of Parents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Nutrient needs of infants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Rate of growth, energy expended, basal metabolic needs, interaction of nutrients consumed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Infants need 3x more energy than adults to maintain growth and development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Hydration and weight gain are signs of proper nutrition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/>
              <a:t>Extrusion reflex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Pushes food out of the mouth to prevent intake of inappropriate food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Disappears ~3-4 months of age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Spoon-feeding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Difficult for most babies at first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Mastered by 2 years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6584EA26-B710-4C58-A41F-765B0B3562B2}" type="slidenum">
              <a:rPr lang="en-US" smtClean="0">
                <a:latin typeface="Arial" charset="0"/>
                <a:cs typeface="Arial" charset="0"/>
              </a:rPr>
              <a:pPr/>
              <a:t>22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Solid Foods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Introduced at about 4 to 6 months of age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Offer only small amounts at first (1 teaspoonful)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Cereal is usually followed by fruits and vegetables, then meat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New foods should be introduced one at a time, with 4 to 7 days between each new food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Temporarily omit refused foods; keep mealtime pleasant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Fruit juices are generally offered at about 9 months of age, when the infant begins to drink from a cup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/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257A86DB-35B6-43DF-8C9B-27C6A06E3F2B}" type="slidenum">
              <a:rPr lang="en-US" smtClean="0">
                <a:latin typeface="Arial" charset="0"/>
                <a:cs typeface="Arial" charset="0"/>
              </a:rPr>
              <a:pPr/>
              <a:t>23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506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Buying, Storing, and Serving Food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Baby food in vacuum-packed jars 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Unopened jars of baby food and juices should be stored in a dry, cool place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Do not feed the infant from the jar or return leftovers to the jar</a:t>
            </a:r>
          </a:p>
          <a:p>
            <a:pPr lvl="1" eaLnBrk="1" fontAlgn="auto" hangingPunct="1">
              <a:spcAft>
                <a:spcPts val="500"/>
              </a:spcAft>
              <a:buFont typeface="Arial"/>
              <a:buChar char="–"/>
              <a:defRPr/>
            </a:pPr>
            <a:r>
              <a:rPr lang="en-US" dirty="0" smtClean="0"/>
              <a:t>Saliva may turn certain foods to liquid by digesting them in the jar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Special precautions should be taken to prevent burning when warming food in the microwave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endParaRPr lang="en-US" dirty="0" smtClean="0"/>
          </a:p>
        </p:txBody>
      </p:sp>
      <p:sp>
        <p:nvSpPr>
          <p:cNvPr id="4710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1D919B23-F432-473B-8DBC-1D82F224F29C}" type="slidenum">
              <a:rPr lang="en-US" smtClean="0">
                <a:latin typeface="Arial" charset="0"/>
                <a:cs typeface="Arial" charset="0"/>
              </a:rPr>
              <a:pPr/>
              <a:t>24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Weaning from the Breast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Mother deciding to discontinue breastfeeding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Infant may desire to breastfeed less often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Steps to reducing milk supply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Mother can decrease her fluid consumption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Decrease number of infant feedings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Limit length of feeding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Done gradually over several days or weeks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Usually completed by age 1 to 2 years</a:t>
            </a:r>
          </a:p>
        </p:txBody>
      </p:sp>
      <p:sp>
        <p:nvSpPr>
          <p:cNvPr id="4915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68E5D144-8C1E-4EC7-A479-F83867C29C5B}" type="slidenum">
              <a:rPr lang="en-US" smtClean="0">
                <a:latin typeface="Arial" charset="0"/>
                <a:cs typeface="Arial" charset="0"/>
              </a:rPr>
              <a:pPr/>
              <a:t>25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915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Teeth</a:t>
            </a:r>
          </a:p>
        </p:txBody>
      </p:sp>
      <p:sp>
        <p:nvSpPr>
          <p:cNvPr id="5120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D63DE994-88EF-4283-A951-E1846C5A5C30}" type="slidenum">
              <a:rPr lang="en-US" smtClean="0">
                <a:latin typeface="Arial" charset="0"/>
                <a:cs typeface="Arial" charset="0"/>
              </a:rPr>
              <a:pPr/>
              <a:t>26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Arial" charset="0"/>
                <a:cs typeface="Arial" charset="0"/>
              </a:rPr>
              <a:t>Deciduous Teeth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20 deciduous/baby teeth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Erupt during the first 2½ years of life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Starts ~6 months of age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The 1-year-old has about six teeth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Four upper and two lower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Baby teeth usually shed in the order they appeared</a:t>
            </a:r>
          </a:p>
        </p:txBody>
      </p:sp>
      <p:sp>
        <p:nvSpPr>
          <p:cNvPr id="5222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3FC7C5FB-4E45-4A8D-BC45-29397523CE17}" type="slidenum">
              <a:rPr lang="en-US" smtClean="0">
                <a:latin typeface="Arial" charset="0"/>
                <a:cs typeface="Arial" charset="0"/>
              </a:rPr>
              <a:pPr/>
              <a:t>27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7442850B-8743-4BEA-9281-946B8B3EE90F}" type="slidenum">
              <a:rPr lang="en-US" smtClean="0">
                <a:latin typeface="Arial" charset="0"/>
                <a:cs typeface="Arial" charset="0"/>
              </a:rPr>
              <a:pPr/>
              <a:t>28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  <p:pic>
        <p:nvPicPr>
          <p:cNvPr id="54275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8" y="2038350"/>
            <a:ext cx="70199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Teething During Infancy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Teething: Eruption of the crown of the tooth through the periodontal membrane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Gums: red, swollen, sensitive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Cold soothes inflamed gums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Infant may be fussy and wake during the night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Does not cause fever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Not responsible for respiratory tract infections, rashes, or diarrhea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endParaRPr lang="en-US" dirty="0" smtClean="0"/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15828104-B1BB-4EDC-BEB3-8AC157113740}" type="slidenum">
              <a:rPr lang="en-US" smtClean="0">
                <a:latin typeface="Arial" charset="0"/>
                <a:cs typeface="Arial" charset="0"/>
              </a:rPr>
              <a:pPr/>
              <a:t>29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530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584575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Chapter 6</a:t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/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/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z="3200" smtClean="0">
                <a:latin typeface="Arial" charset="0"/>
                <a:cs typeface="Arial" charset="0"/>
              </a:rPr>
              <a:t>Lesson 6.1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843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94B9403C-F1AF-4232-8C08-F0BCEFB21004}" type="slidenum">
              <a:rPr lang="en-US" smtClean="0">
                <a:latin typeface="Arial" charset="0"/>
                <a:cs typeface="Arial" charset="0"/>
              </a:rPr>
              <a:pPr/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Teething During Infancy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Oral hygiene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Gently wipe gums and teeth with gauze or a clean washcloth every day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Bottle-mouth caries/nursing-bottle caries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Avoid milk or sweetened juice when putting infants to bed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Nocturnal nursing discouraged after 1 year of age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/>
              <a:t>Gastroesophageal reflux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Gastric acids can erode dental enamel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GB" dirty="0" smtClean="0"/>
              <a:t>Teeth can be protected with acrylic sealant</a:t>
            </a:r>
          </a:p>
        </p:txBody>
      </p:sp>
      <p:sp>
        <p:nvSpPr>
          <p:cNvPr id="5734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3884E708-5EC1-49AD-AE10-638540863880}" type="slidenum">
              <a:rPr lang="en-US" smtClean="0">
                <a:latin typeface="Arial" charset="0"/>
                <a:cs typeface="Arial" charset="0"/>
              </a:rPr>
              <a:pPr/>
              <a:t>30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Colic</a:t>
            </a:r>
          </a:p>
        </p:txBody>
      </p:sp>
      <p:sp>
        <p:nvSpPr>
          <p:cNvPr id="5939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CCE7E81D-F3F2-4BCD-9832-EE6CB7A3AEF0}" type="slidenum">
              <a:rPr lang="en-US" smtClean="0">
                <a:latin typeface="Arial" charset="0"/>
                <a:cs typeface="Arial" charset="0"/>
              </a:rPr>
              <a:pPr/>
              <a:t>31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Colic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i="1" dirty="0" smtClean="0"/>
              <a:t>Paroxysmal abdominal pain</a:t>
            </a:r>
            <a:endParaRPr lang="en-US" dirty="0" smtClean="0"/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Usually disappears by 3 months of age</a:t>
            </a:r>
          </a:p>
          <a:p>
            <a:pPr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Treatment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Sedatives, antispasmodics, antihistamines, antiflatulents</a:t>
            </a:r>
          </a:p>
          <a:p>
            <a:pPr lvl="2" eaLnBrk="1" fontAlgn="auto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Parents should always consult a physician or nurse about age-appropriate medications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Positional changes: Prone over a heating pad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Pacifier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Abdominal massage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Burping frequently with feedings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r>
              <a:rPr lang="en-US" dirty="0" smtClean="0"/>
              <a:t>Wind-up swings</a:t>
            </a:r>
          </a:p>
          <a:p>
            <a:pPr lvl="1" eaLnBrk="1" fontAlgn="auto" hangingPunct="1">
              <a:spcAft>
                <a:spcPts val="600"/>
              </a:spcAft>
              <a:buFont typeface="Arial"/>
              <a:buChar char="–"/>
              <a:defRPr/>
            </a:pPr>
            <a:endParaRPr lang="en-US" dirty="0" smtClean="0"/>
          </a:p>
        </p:txBody>
      </p:sp>
      <p:sp>
        <p:nvSpPr>
          <p:cNvPr id="6041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B197DF0B-B04B-44BA-952C-A3D3250D85ED}" type="slidenum">
              <a:rPr lang="en-US" smtClean="0">
                <a:latin typeface="Arial" charset="0"/>
                <a:cs typeface="Arial" charset="0"/>
              </a:rPr>
              <a:pPr/>
              <a:t>32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042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Question 6.2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Teething can be responsible for ___ in infants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r>
              <a:rPr lang="en-US" dirty="0" smtClean="0"/>
              <a:t>Fever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r>
              <a:rPr lang="en-US" dirty="0" smtClean="0"/>
              <a:t>Rashes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r>
              <a:rPr lang="en-US" dirty="0" smtClean="0"/>
              <a:t>Fussiness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r>
              <a:rPr lang="en-US" dirty="0" smtClean="0"/>
              <a:t>All of the above</a:t>
            </a:r>
          </a:p>
          <a:p>
            <a:pPr marL="514350" indent="-514350" eaLnBrk="1" fontAlgn="auto" hangingPunct="1">
              <a:spcAft>
                <a:spcPts val="0"/>
              </a:spcAft>
              <a:buFontTx/>
              <a:buAutoNum type="alphaUcPeriod"/>
              <a:defRPr/>
            </a:pPr>
            <a:endParaRPr lang="en-US" dirty="0" smtClean="0"/>
          </a:p>
        </p:txBody>
      </p:sp>
      <p:sp>
        <p:nvSpPr>
          <p:cNvPr id="6246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C652B4C0-712F-442A-A187-CCEBDCB2DD0D}" type="slidenum">
              <a:rPr lang="en-US" smtClean="0">
                <a:latin typeface="Arial" charset="0"/>
                <a:cs typeface="Arial" charset="0"/>
              </a:rPr>
              <a:pPr/>
              <a:t>33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29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Arial" charset="0"/>
                <a:cs typeface="Arial" charset="0"/>
              </a:rPr>
              <a:t>Learning Objectives</a:t>
            </a:r>
            <a:endParaRPr lang="en-GB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Rectangle 1030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sz="2300" dirty="0" smtClean="0"/>
              <a:t>Define the vocabulary terms listed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sz="2300" dirty="0" smtClean="0"/>
              <a:t>Discuss general characteristics of the infant, including reflexes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sz="2300" dirty="0" smtClean="0"/>
              <a:t>Discuss the nutritional needs of growing infants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sz="2300" dirty="0" smtClean="0"/>
              <a:t>Describe the physical development of infants from 1 to 12 months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sz="2300" dirty="0" smtClean="0"/>
              <a:t>Describe the care and guidance of infants from 1 to 12 months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sz="2300" dirty="0" smtClean="0"/>
              <a:t>Describe four developmental characteristics of infants that predispose them to certain hazards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GB" sz="2300" dirty="0" smtClean="0"/>
              <a:t>For example, “puts everything into mouth—danger of aspiration”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sz="2300" dirty="0" smtClean="0"/>
              <a:t>Discuss teething in infancy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GB" sz="2300" dirty="0" smtClean="0"/>
              <a:t>Describe colic and recommendations for soothing a colicky baby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C0AD824D-5B7E-498B-A16A-B5EFFC0AA529}" type="slidenum">
              <a:rPr lang="en-US" smtClean="0">
                <a:latin typeface="Arial" charset="0"/>
                <a:cs typeface="Arial" charset="0"/>
              </a:rPr>
              <a:pPr/>
              <a:t>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General Characteristics and Development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FD57055E-13D6-4C80-98B3-6BD7E60B397C}" type="slidenum">
              <a:rPr lang="en-US" smtClean="0">
                <a:latin typeface="Arial" charset="0"/>
                <a:cs typeface="Arial" charset="0"/>
              </a:rPr>
              <a:pPr/>
              <a:t>5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General Characteristics and Development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First year of life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Continuous period of growth and development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Pace fluctuates gradually between slow and rapid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b="1" dirty="0" smtClean="0"/>
              <a:t>Grasp reflex 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Flexion occurs when one touches an infant’s palms</a:t>
            </a:r>
          </a:p>
          <a:p>
            <a:pPr lvl="2"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Disappears at about 3 months 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Prehension</a:t>
            </a:r>
          </a:p>
          <a:p>
            <a:pPr lvl="1" eaLnBrk="1" fontAlgn="auto" hangingPunct="1">
              <a:spcAft>
                <a:spcPts val="400"/>
              </a:spcAft>
              <a:buFont typeface="Arial"/>
              <a:buChar char="–"/>
              <a:defRPr/>
            </a:pPr>
            <a:r>
              <a:rPr lang="en-US" dirty="0" smtClean="0"/>
              <a:t>Grasping objects between fingers and opposing thumb</a:t>
            </a:r>
          </a:p>
          <a:p>
            <a:pPr lvl="2"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Occurs at 5 to 6 months</a:t>
            </a:r>
          </a:p>
          <a:p>
            <a:pPr lvl="2" eaLnBrk="1" fontAlgn="auto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dirty="0" smtClean="0"/>
              <a:t>Follows an orderly sequence of development</a:t>
            </a:r>
          </a:p>
          <a:p>
            <a:pPr eaLnBrk="1" fontAlgn="auto" hangingPunct="1">
              <a:spcAft>
                <a:spcPts val="400"/>
              </a:spcAft>
              <a:buFont typeface="Arial"/>
              <a:buChar char="•"/>
              <a:defRPr/>
            </a:pPr>
            <a:endParaRPr lang="en-US" dirty="0" smtClean="0"/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413C0FB4-16A0-4565-A853-3B2C5297B4F5}" type="slidenum">
              <a:rPr lang="en-US" smtClean="0">
                <a:latin typeface="Arial" charset="0"/>
                <a:cs typeface="Arial" charset="0"/>
              </a:rPr>
              <a:pPr/>
              <a:t>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General Characteristics and Development</a:t>
            </a:r>
            <a:endParaRPr lang="en-GB" dirty="0" smtClean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b="1" dirty="0" smtClean="0"/>
              <a:t>Parachute reflex </a:t>
            </a:r>
          </a:p>
          <a:p>
            <a:pPr lvl="1" eaLnBrk="1" fontAlgn="auto" hangingPunct="1">
              <a:spcAft>
                <a:spcPts val="500"/>
              </a:spcAft>
              <a:buFont typeface="Arial"/>
              <a:buChar char="–"/>
              <a:defRPr/>
            </a:pPr>
            <a:r>
              <a:rPr lang="en-US" dirty="0" smtClean="0"/>
              <a:t>Protective arm extension when a prone infant is suddenly thrust downward</a:t>
            </a:r>
          </a:p>
          <a:p>
            <a:pPr lvl="2"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Occurs at 7 to 9 months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b="1" dirty="0" smtClean="0"/>
              <a:t>Pincer grasp</a:t>
            </a:r>
          </a:p>
          <a:p>
            <a:pPr lvl="1" eaLnBrk="1" fontAlgn="auto" hangingPunct="1">
              <a:spcAft>
                <a:spcPts val="500"/>
              </a:spcAft>
              <a:buFont typeface="Arial"/>
              <a:buChar char="–"/>
              <a:defRPr/>
            </a:pPr>
            <a:r>
              <a:rPr lang="en-US" dirty="0" smtClean="0"/>
              <a:t>Coordination of index finger and thumb</a:t>
            </a:r>
          </a:p>
          <a:p>
            <a:pPr lvl="2"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US" dirty="0" smtClean="0"/>
              <a:t>Well-established by 1 year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endParaRPr lang="en-GB" dirty="0" smtClean="0"/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3EC1B45B-C2AB-4E62-B9FE-7E1936DD5465}" type="slidenum">
              <a:rPr lang="en-US" smtClean="0">
                <a:latin typeface="Arial" charset="0"/>
                <a:cs typeface="Arial" charset="0"/>
              </a:rPr>
              <a:pPr/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General Characteristics and Development</a:t>
            </a:r>
            <a:endParaRPr lang="en-GB" dirty="0" smtClean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GB" dirty="0" smtClean="0"/>
              <a:t>Love and security are vital for infants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GB" dirty="0" smtClean="0"/>
              <a:t>Assure parents that responding to an infant’s needs is not “spoiling” the baby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GB" dirty="0" smtClean="0"/>
              <a:t>Attentiveness allows the infant to develop a sense of trust</a:t>
            </a:r>
          </a:p>
          <a:p>
            <a:pPr eaLnBrk="1" fontAlgn="auto" hangingPunct="1">
              <a:spcAft>
                <a:spcPts val="500"/>
              </a:spcAft>
              <a:buFont typeface="Arial"/>
              <a:buChar char="•"/>
              <a:defRPr/>
            </a:pPr>
            <a:r>
              <a:rPr lang="en-GB" dirty="0" smtClean="0"/>
              <a:t>Sensory stimulation is essential</a:t>
            </a:r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9E58C3AE-615E-4E0A-8499-BA713D11A478}" type="slidenum">
              <a:rPr lang="en-US" smtClean="0">
                <a:latin typeface="Arial" charset="0"/>
                <a:cs typeface="Arial" charset="0"/>
              </a:rPr>
              <a:pPr/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354138" y="274638"/>
            <a:ext cx="7332662" cy="952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Physical Development, Social Behavior, Care, and Guidance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/>
              <a:t>Human development cannot cleanly be categorized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/>
              <a:t>Individual variations range around central norms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400" dirty="0" smtClean="0"/>
              <a:t>Infant height and weight should progress at approximately the same rate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/>
              <a:t>These norms serve as indicators of an infant’s or child’s developmental progress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/>
              <a:t>(See Table 6-1: Social Behavior, Physical Development, Care, and Guidance for the First 12 Months)</a:t>
            </a:r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6-</a:t>
            </a:r>
            <a:fld id="{68A14216-BC15-4302-873A-CB51621A4763}" type="slidenum">
              <a:rPr lang="en-US" smtClean="0">
                <a:latin typeface="Arial" charset="0"/>
                <a:cs typeface="Arial" charset="0"/>
              </a:rPr>
              <a:pPr/>
              <a:t>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Copyright © 2012 by Saunders, an imprint of Elsevier, Inc.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4629d1acff76b6dbbddfc74ca371a17fef35e076"/>
</p:tagLst>
</file>

<file path=ppt/theme/theme1.xml><?xml version="1.0" encoding="utf-8"?>
<a:theme xmlns:a="http://schemas.openxmlformats.org/drawingml/2006/main" name="Price sa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2450</TotalTime>
  <Words>1818</Words>
  <Application>Microsoft Office PowerPoint</Application>
  <PresentationFormat>On-screen Show (4:3)</PresentationFormat>
  <Paragraphs>275</Paragraphs>
  <Slides>33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Price sample</vt:lpstr>
      <vt:lpstr>Chapter 6</vt:lpstr>
      <vt:lpstr>Key Terms</vt:lpstr>
      <vt:lpstr>Chapter 6   Lesson 6.1</vt:lpstr>
      <vt:lpstr>Learning Objectives</vt:lpstr>
      <vt:lpstr>General Characteristics and Development</vt:lpstr>
      <vt:lpstr>General Characteristics and Development</vt:lpstr>
      <vt:lpstr>General Characteristics and Development</vt:lpstr>
      <vt:lpstr>General Characteristics and Development</vt:lpstr>
      <vt:lpstr>Physical Development, Social Behavior, Care, and Guidance</vt:lpstr>
      <vt:lpstr>Question 6.1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Health Promotion and Maintenance</vt:lpstr>
      <vt:lpstr>Health Promotion and Maintenance</vt:lpstr>
      <vt:lpstr>Nutrition Counseling of Parents</vt:lpstr>
      <vt:lpstr>Nutrition Counseling of Parents</vt:lpstr>
      <vt:lpstr>Solid Foods</vt:lpstr>
      <vt:lpstr>Buying, Storing, and Serving Food</vt:lpstr>
      <vt:lpstr>Weaning from the Breast</vt:lpstr>
      <vt:lpstr>Teeth</vt:lpstr>
      <vt:lpstr>Deciduous Teeth</vt:lpstr>
      <vt:lpstr>Slide 28</vt:lpstr>
      <vt:lpstr>Teething During Infancy</vt:lpstr>
      <vt:lpstr>Teething During Infancy</vt:lpstr>
      <vt:lpstr>Colic</vt:lpstr>
      <vt:lpstr>Colic</vt:lpstr>
      <vt:lpstr>Question 6.2</vt:lpstr>
    </vt:vector>
  </TitlesOfParts>
  <Company>RMCC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chollin</dc:creator>
  <cp:lastModifiedBy>carol_brockmeier</cp:lastModifiedBy>
  <cp:revision>58</cp:revision>
  <dcterms:created xsi:type="dcterms:W3CDTF">2011-04-27T18:49:52Z</dcterms:created>
  <dcterms:modified xsi:type="dcterms:W3CDTF">2012-01-12T19:58:11Z</dcterms:modified>
</cp:coreProperties>
</file>